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17"/>
  </p:notesMasterIdLst>
  <p:sldIdLst>
    <p:sldId id="256" r:id="rId2"/>
    <p:sldId id="257" r:id="rId3"/>
    <p:sldId id="267" r:id="rId4"/>
    <p:sldId id="259" r:id="rId5"/>
    <p:sldId id="260" r:id="rId6"/>
    <p:sldId id="268" r:id="rId7"/>
    <p:sldId id="262" r:id="rId8"/>
    <p:sldId id="263" r:id="rId9"/>
    <p:sldId id="269" r:id="rId10"/>
    <p:sldId id="270" r:id="rId11"/>
    <p:sldId id="277" r:id="rId12"/>
    <p:sldId id="278" r:id="rId13"/>
    <p:sldId id="275" r:id="rId14"/>
    <p:sldId id="276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7A74-86AA-4DA1-A979-8128EB594DE3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87C6B-7BB6-4DED-963D-1F48B0CF3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97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15DBD-F2F8-505E-CCF6-60443297B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1965D-55C7-1C32-2D59-29C0BCBD5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0D901-8E2F-1459-A57C-B774405E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D3BD9-2FCF-5340-84C0-C8DB10FB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BF21E-CC28-9321-05F4-D5B9B51AA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38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745FD-CF2C-0808-B982-BB3D5AA5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B16059-B910-35EA-34B6-1D79383BA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5A069-9240-4C06-052A-AB6FEE2EB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E8C58-9E56-9B2E-8A2E-570A8351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52A15-E926-FEA7-CAD7-00CAD4D89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4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792672-622B-1E24-FB4D-86E4CE467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16619-D783-7FBC-F389-E7270A0A2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61D46-39B0-3ADF-9CA3-8C2ABE09A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DDED1-E02A-CC33-EBE1-781A77E5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99B6A-2B19-4148-7240-28B0514C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862A8-D905-011F-6281-9AB5FCF95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97A26-25CE-749C-728D-817E2F99B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7BA04-7996-593B-8A14-A561D8DF8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AECA1-B917-C1D8-192A-56FC7EAC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B626B-4D1B-5793-42CA-0B205EAF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3E35-52D5-DE40-E131-0F3A709F1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FC35A-B197-E359-745C-157CCA122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A1F0D-9C29-D61D-14BE-02F0A7FE0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E2E1D-48AD-4CCC-E68A-3036EC321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0010-D749-270A-7082-2535F917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2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0023-E3DB-FC03-0071-C69CD9623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614B2-3953-5FB1-8B7F-B7CC57351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2B532-D9D8-E049-03F7-AFD04988F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65FE7-396D-934B-E98D-7BC21952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F7A20-E07E-6E9F-63DB-C9B7D1E02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CA05A-9A46-397A-D29F-51075848A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4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B6030-F4D5-DC92-BF92-EBB0FB62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9B17D-AF91-F000-8898-59D62462C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111940-97D3-9011-A8BE-66E2D73EA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4BFB56-D34E-54D0-2847-E103DE7AF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02D3F-0273-77E9-6A6A-55E6759C4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B22F83-39A1-03D3-F625-199EF874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1B9E01-95BF-6F4F-6338-758ADF99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E5924-1566-1FEB-3F6A-2402A196C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8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36F72-F275-0656-53D8-B89ECC769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7E22D7-D87D-F9C9-023D-F27B05BD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09BB9-92ED-37EC-B225-7B27B32A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3814DA-F901-E7DB-6F10-93D0A319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1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448DAF-431D-4AEC-90BF-B2E88639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40B2ED-435F-53F6-8927-FF814CEFC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27C9DA-68D9-30E5-B6FA-7FC3A45FE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CEB42-ACD8-43A9-BAF9-88FCF1A33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F3A25-89D5-D4D4-16A7-3C318E29A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373-6FEC-A119-967A-7733EAF62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6EFEC-BA1D-C2E3-B3A4-1C1E11C8C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EABF0-0D68-E24E-4411-2B612B29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3B5D6-EFEA-209C-3523-7A76FE7C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63202-6DE6-CCFC-1F88-92DED1B5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8CB4B9-8158-994F-558D-184E83D1C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67330-EBF9-5D2E-11EC-F8368157A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9617D1-25DB-2B79-AF86-EF9D7336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6/23/2023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663B7-08F4-F897-C6EF-9770912DA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XIV SCSLSA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19A24-0E6A-5FF5-C7BF-D769D3A6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7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3DE763-7F5B-0641-AA12-68BDC44C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F45A8-717C-6E06-0F02-EE5B449DD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60981-DCA8-CD43-5A96-0C9AE1DFC5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6/23/2023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2FE07-D8C7-D048-778F-429085BC7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XIV SCSLSA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C4BBD-36E9-3AFB-8D61-D5430610D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7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11769-2E0F-41B3-9144-0AA0F3D5C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015" y="226972"/>
            <a:ext cx="9055967" cy="1625634"/>
          </a:xfrm>
        </p:spPr>
        <p:txBody>
          <a:bodyPr>
            <a:noAutofit/>
          </a:bodyPr>
          <a:lstStyle/>
          <a:p>
            <a:pPr algn="ctr"/>
            <a:r>
              <a:rPr lang="en-US" sz="4500" dirty="0"/>
              <a:t>Stark Broadening Modeling with ML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7ABEF-3FE5-4B6E-8945-F4052CE9C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4998" y="2790908"/>
            <a:ext cx="8382000" cy="1223961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sr-Latn-RS" sz="2500" dirty="0"/>
              <a:t>Ivan Traparić</a:t>
            </a:r>
            <a:endParaRPr lang="en-US" sz="2500" dirty="0"/>
          </a:p>
          <a:p>
            <a:pPr algn="ctr"/>
            <a:r>
              <a:rPr lang="en-US" sz="2500" dirty="0"/>
              <a:t>Institute of Physics Belgrade</a:t>
            </a:r>
            <a:endParaRPr lang="sr-Latn-RS" sz="2500" dirty="0"/>
          </a:p>
          <a:p>
            <a:pPr algn="ctr"/>
            <a:r>
              <a:rPr lang="en-US" sz="2500" dirty="0"/>
              <a:t>Laboratory for Plasma Spectroscopy and Lasers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7FB0BD-8F94-4F14-98C7-861887E5E124}"/>
              </a:ext>
            </a:extLst>
          </p:cNvPr>
          <p:cNvSpPr txBox="1"/>
          <p:nvPr/>
        </p:nvSpPr>
        <p:spPr>
          <a:xfrm>
            <a:off x="1303481" y="1903383"/>
            <a:ext cx="9585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Tapalaga, I., Traparić, I., Trklja Boca, N. et al. </a:t>
            </a:r>
            <a:r>
              <a:rPr lang="sr-Latn-RS" i="1" dirty="0"/>
              <a:t>Stark spectral line broadening modeling by machine learning algorithms</a:t>
            </a:r>
            <a:r>
              <a:rPr lang="sr-Latn-RS" dirty="0"/>
              <a:t>. Neural Comput &amp; Applic (2022).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A3B329-07C5-413C-82E7-4013992A363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016" y="4481487"/>
            <a:ext cx="1879600" cy="1879600"/>
          </a:xfrm>
          <a:prstGeom prst="rect">
            <a:avLst/>
          </a:prstGeom>
        </p:spPr>
      </p:pic>
      <p:pic>
        <p:nvPicPr>
          <p:cNvPr id="1026" name="Picture 2" descr="Fizicki fakultet">
            <a:extLst>
              <a:ext uri="{FF2B5EF4-FFF2-40B4-BE49-F238E27FC236}">
                <a16:creationId xmlns:a16="http://schemas.microsoft.com/office/drawing/2014/main" id="{436C9DCE-A6B0-F734-909A-9089AEA3C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817" y="4368775"/>
            <a:ext cx="2171700" cy="210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71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7C41A-E644-3EC6-F74C-D8510A058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sr-Latn-RS" dirty="0"/>
              <a:t>Comparison with experiment (Al II and Al III)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DA6C6BC-0D7E-AB0C-DAFE-8AFCC18B0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61263"/>
            <a:ext cx="4914900" cy="453547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F1013-C8FD-9E67-9526-1A5B1FEF3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76EDA-CE56-A480-B675-3036190A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8C2D7-1D42-7EFC-FE31-D02F08B7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10</a:t>
            </a:fld>
            <a:endParaRPr lang="en-US" sz="1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A8F454-75A8-EC91-5DA9-33D5E7D53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340" y="1161264"/>
            <a:ext cx="5047259" cy="45354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04FDAD3-53E1-7CAB-92EF-E2D10D30F57A}"/>
              </a:ext>
            </a:extLst>
          </p:cNvPr>
          <p:cNvSpPr txBox="1"/>
          <p:nvPr/>
        </p:nvSpPr>
        <p:spPr>
          <a:xfrm>
            <a:off x="495300" y="5841877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>
                <a:latin typeface="+mj-lt"/>
              </a:rPr>
              <a:t>D. Dojić et al., </a:t>
            </a:r>
            <a:r>
              <a:rPr lang="en-US" sz="1800" b="0" i="1" u="none" strike="noStrike" baseline="0" dirty="0" err="1">
                <a:latin typeface="+mj-lt"/>
              </a:rPr>
              <a:t>Spectrochimica</a:t>
            </a:r>
            <a:r>
              <a:rPr lang="en-US" sz="1800" b="0" i="1" u="none" strike="noStrike" baseline="0" dirty="0">
                <a:latin typeface="+mj-lt"/>
              </a:rPr>
              <a:t> Acta Part B </a:t>
            </a:r>
            <a:r>
              <a:rPr lang="en-US" sz="1800" b="1" u="none" strike="noStrike" baseline="0" dirty="0">
                <a:latin typeface="+mj-lt"/>
              </a:rPr>
              <a:t>166</a:t>
            </a:r>
            <a:r>
              <a:rPr lang="en-US" sz="1800" b="0" u="none" strike="noStrike" baseline="0" dirty="0">
                <a:latin typeface="+mj-lt"/>
              </a:rPr>
              <a:t> (2020) 105816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3947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05BAE-B35F-E051-FBCE-F96272A28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68" y="380645"/>
            <a:ext cx="10515600" cy="1325563"/>
          </a:xfrm>
        </p:spPr>
        <p:txBody>
          <a:bodyPr/>
          <a:lstStyle/>
          <a:p>
            <a:r>
              <a:rPr lang="en-US" dirty="0"/>
              <a:t>Permutation importance check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2355F-4F78-A52C-F862-CF2F92E9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56FA6-E065-4B86-E99E-F8C4009B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3898-5F44-EA42-C11D-11E2A6DA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11</a:t>
            </a:fld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0F1649-6C43-F6B8-4E5E-4A58EC3B44D2}"/>
              </a:ext>
            </a:extLst>
          </p:cNvPr>
          <p:cNvSpPr txBox="1"/>
          <p:nvPr/>
        </p:nvSpPr>
        <p:spPr>
          <a:xfrm>
            <a:off x="520959" y="2090172"/>
            <a:ext cx="61208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Permute each feature 10 times</a:t>
            </a:r>
          </a:p>
          <a:p>
            <a:endParaRPr lang="en-US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Calculate decrease in performance </a:t>
            </a:r>
          </a:p>
          <a:p>
            <a:endParaRPr lang="en-US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Higher the decrease, more important is the feature.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40161FC4-17D4-D8D0-5080-1E7FD4532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588207"/>
              </p:ext>
            </p:extLst>
          </p:nvPr>
        </p:nvGraphicFramePr>
        <p:xfrm>
          <a:off x="7539135" y="869950"/>
          <a:ext cx="3542989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7715">
                  <a:extLst>
                    <a:ext uri="{9D8B030D-6E8A-4147-A177-3AD203B41FA5}">
                      <a16:colId xmlns:a16="http://schemas.microsoft.com/office/drawing/2014/main" val="3331217055"/>
                    </a:ext>
                  </a:extLst>
                </a:gridCol>
                <a:gridCol w="1765274">
                  <a:extLst>
                    <a:ext uri="{9D8B030D-6E8A-4147-A177-3AD203B41FA5}">
                      <a16:colId xmlns:a16="http://schemas.microsoft.com/office/drawing/2014/main" val="2707272234"/>
                    </a:ext>
                  </a:extLst>
                </a:gridCol>
              </a:tblGrid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Importance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143330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5.9 ± 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497757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3.50 ± 0.12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71467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1.04 ± 0.04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694711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0.37 ± 0.04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668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0.31 ± 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76383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0.19 ± 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350918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Eupper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0.11 ± 0.02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64319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nf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0.11 ± 0.01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454653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Elower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0.048 ± 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44782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0.029 ± 0.004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961585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 lower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0.029 ± 0.007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034015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 upper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0.021 ± 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864088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0.017 ± 0.003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053956"/>
                  </a:ext>
                </a:extLst>
              </a:tr>
              <a:tr h="3214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0.002 ± 0.001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28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18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5DA8A-7EC0-5009-525F-3909D815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47792-6822-77CA-3534-DD764169E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New model established</a:t>
            </a:r>
          </a:p>
          <a:p>
            <a:r>
              <a:rPr lang="en-US" dirty="0">
                <a:latin typeface="+mj-lt"/>
              </a:rPr>
              <a:t>Model initialized as Pipeline model, same as before. First step data standardization, second prediction.</a:t>
            </a:r>
          </a:p>
          <a:p>
            <a:r>
              <a:rPr lang="en-US" dirty="0">
                <a:latin typeface="+mj-lt"/>
              </a:rPr>
              <a:t>Regressor changed to Transformed Regressor, meaning that the target variable is also scaled.</a:t>
            </a:r>
          </a:p>
          <a:p>
            <a:r>
              <a:rPr lang="en-US" dirty="0">
                <a:latin typeface="+mj-lt"/>
              </a:rPr>
              <a:t>According to the permutation importance, the upper level energy and ionization energy were dropped.</a:t>
            </a:r>
          </a:p>
          <a:p>
            <a:r>
              <a:rPr lang="en-US" dirty="0">
                <a:latin typeface="+mj-lt"/>
              </a:rPr>
              <a:t>R</a:t>
            </a:r>
            <a:r>
              <a:rPr lang="en-US" baseline="30000" dirty="0">
                <a:latin typeface="+mj-lt"/>
              </a:rPr>
              <a:t>2 </a:t>
            </a:r>
            <a:r>
              <a:rPr lang="en-US" dirty="0">
                <a:latin typeface="+mj-lt"/>
              </a:rPr>
              <a:t>improved to 0.98, while MAPE on test data was 10 %.</a:t>
            </a:r>
            <a:endParaRPr lang="en-US" baseline="30000" dirty="0">
              <a:latin typeface="+mj-lt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549AB-A7C8-8A85-C702-4C0250793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5C17-0341-6617-3F1E-4A82DC50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FD5C7-4450-5EC4-4811-B845D304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1372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B650-76C7-8A38-CFA3-17692526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Regularities within isoelectric sequence of Be</a:t>
            </a:r>
          </a:p>
        </p:txBody>
      </p:sp>
      <p:pic>
        <p:nvPicPr>
          <p:cNvPr id="8" name="Content Placeholder 7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0E2BFC74-45C0-94CD-81FB-44AAA54F31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759" y="1421936"/>
            <a:ext cx="6260841" cy="4014127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0C718-2B55-92BB-F9B9-CB217E694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660FB-85D6-1E1C-996A-7BE3DA8F3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730F3-F473-5059-1B87-562024A1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13</a:t>
            </a:fld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4F3844-68BC-12D7-1839-D8D1530C6722}"/>
              </a:ext>
            </a:extLst>
          </p:cNvPr>
          <p:cNvSpPr txBox="1"/>
          <p:nvPr/>
        </p:nvSpPr>
        <p:spPr>
          <a:xfrm>
            <a:off x="597160" y="5663682"/>
            <a:ext cx="7436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B. </a:t>
            </a:r>
            <a:r>
              <a:rPr lang="en-US" dirty="0" err="1">
                <a:latin typeface="+mj-lt"/>
              </a:rPr>
              <a:t>Blagojevic</a:t>
            </a:r>
            <a:r>
              <a:rPr lang="en-US" dirty="0">
                <a:latin typeface="+mj-lt"/>
              </a:rPr>
              <a:t> et al., JQSRT </a:t>
            </a:r>
            <a:r>
              <a:rPr lang="en-US" b="1" dirty="0">
                <a:latin typeface="+mj-lt"/>
              </a:rPr>
              <a:t>61</a:t>
            </a:r>
            <a:r>
              <a:rPr lang="en-US" dirty="0">
                <a:latin typeface="+mj-lt"/>
              </a:rPr>
              <a:t>, 1999</a:t>
            </a:r>
          </a:p>
        </p:txBody>
      </p:sp>
    </p:spTree>
    <p:extLst>
      <p:ext uri="{BB962C8B-B14F-4D97-AF65-F5344CB8AC3E}">
        <p14:creationId xmlns:p14="http://schemas.microsoft.com/office/powerpoint/2010/main" val="1682751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6B130-8C0E-867C-9F8A-D0912C42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Comparison with experimental data </a:t>
            </a:r>
            <a:br>
              <a:rPr lang="en-US" dirty="0"/>
            </a:br>
            <a:r>
              <a:rPr lang="en-US" dirty="0"/>
              <a:t>Ne = 10</a:t>
            </a:r>
            <a:r>
              <a:rPr lang="en-US" baseline="30000" dirty="0"/>
              <a:t>17 </a:t>
            </a:r>
            <a:r>
              <a:rPr lang="en-US" dirty="0"/>
              <a:t>cm</a:t>
            </a:r>
            <a:r>
              <a:rPr lang="en-US" baseline="30000" dirty="0"/>
              <a:t>-3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7D14C0B-42D1-F2A3-04E5-DDBB5BE34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9662" y="1520128"/>
            <a:ext cx="6762942" cy="4414928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927BA-10F1-3A7B-1738-642551459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3FAD8-133B-DECF-4ACA-7DAB5A878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/>
              <a:t>XIV SCSLSA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5D79F-04CC-963B-2C95-6F1BDC3D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14</a:t>
            </a:fld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52FFC7-DA71-7A69-CB50-944A6DACC917}"/>
              </a:ext>
            </a:extLst>
          </p:cNvPr>
          <p:cNvSpPr txBox="1"/>
          <p:nvPr/>
        </p:nvSpPr>
        <p:spPr>
          <a:xfrm>
            <a:off x="7433388" y="1819377"/>
            <a:ext cx="47586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Si II 385.602 nm 3p – 4p</a:t>
            </a:r>
          </a:p>
          <a:p>
            <a:endParaRPr lang="en-US" sz="22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Al II 559.323 nm 4p – 4d</a:t>
            </a:r>
          </a:p>
          <a:p>
            <a:endParaRPr lang="en-US" sz="22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C I 132.912 nm 2s</a:t>
            </a:r>
            <a:r>
              <a:rPr lang="en-US" sz="2200" baseline="30000" dirty="0">
                <a:latin typeface="+mj-lt"/>
              </a:rPr>
              <a:t>2</a:t>
            </a:r>
            <a:r>
              <a:rPr lang="en-US" sz="2200" dirty="0">
                <a:latin typeface="+mj-lt"/>
              </a:rPr>
              <a:t>2p</a:t>
            </a:r>
            <a:r>
              <a:rPr lang="en-US" sz="2200" baseline="30000" dirty="0">
                <a:latin typeface="+mj-lt"/>
              </a:rPr>
              <a:t>2</a:t>
            </a:r>
            <a:r>
              <a:rPr lang="en-US" sz="2200" dirty="0">
                <a:latin typeface="+mj-lt"/>
              </a:rPr>
              <a:t> – 2s2p</a:t>
            </a:r>
            <a:r>
              <a:rPr lang="en-US" sz="2200" baseline="30000" dirty="0">
                <a:latin typeface="+mj-lt"/>
              </a:rPr>
              <a:t>3</a:t>
            </a:r>
          </a:p>
          <a:p>
            <a:r>
              <a:rPr lang="en-US" sz="2200" dirty="0"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C IV 580.131 nm 3s – 3p </a:t>
            </a:r>
          </a:p>
          <a:p>
            <a:endParaRPr lang="en-US" sz="22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Cl III 365.695 nm 4s – 4p </a:t>
            </a:r>
          </a:p>
          <a:p>
            <a:endParaRPr lang="en-US" sz="22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</a:rPr>
              <a:t>Cu II 254.480 nm 4p – 5s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E7442F-2A65-B8A3-7C65-7E92AE7B2A45}"/>
              </a:ext>
            </a:extLst>
          </p:cNvPr>
          <p:cNvSpPr txBox="1"/>
          <p:nvPr/>
        </p:nvSpPr>
        <p:spPr>
          <a:xfrm>
            <a:off x="838200" y="5944485"/>
            <a:ext cx="5676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+mj-lt"/>
              </a:rPr>
              <a:t>Konjevic</a:t>
            </a:r>
            <a:r>
              <a:rPr lang="en-US" dirty="0">
                <a:latin typeface="+mj-lt"/>
              </a:rPr>
              <a:t> et al., J. Phys. Chem. Data </a:t>
            </a:r>
            <a:r>
              <a:rPr lang="en-US" b="1" dirty="0">
                <a:latin typeface="+mj-lt"/>
              </a:rPr>
              <a:t>31</a:t>
            </a:r>
            <a:r>
              <a:rPr lang="en-US" dirty="0">
                <a:latin typeface="+mj-lt"/>
              </a:rPr>
              <a:t>, 2002</a:t>
            </a:r>
          </a:p>
        </p:txBody>
      </p:sp>
    </p:spTree>
    <p:extLst>
      <p:ext uri="{BB962C8B-B14F-4D97-AF65-F5344CB8AC3E}">
        <p14:creationId xmlns:p14="http://schemas.microsoft.com/office/powerpoint/2010/main" val="286824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89618-6B04-9A09-D691-2C09E70F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Conclusions and future 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B3699-4279-0CF4-0DD6-B7BE1715A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>
                <a:latin typeface="+mj-lt"/>
              </a:rPr>
              <a:t>Potential application of ML algorithms in predicting the Stark width is shown.</a:t>
            </a:r>
          </a:p>
          <a:p>
            <a:r>
              <a:rPr lang="sr-Latn-RS" dirty="0">
                <a:latin typeface="+mj-lt"/>
              </a:rPr>
              <a:t>Solid agreement with experimental data is obtained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Regularities within isoelectric sequence also checked, agreement with experiments solid</a:t>
            </a:r>
            <a:endParaRPr lang="sr-Latn-RS" dirty="0">
              <a:latin typeface="+mj-lt"/>
            </a:endParaRPr>
          </a:p>
          <a:p>
            <a:r>
              <a:rPr lang="sr-Latn-RS" dirty="0">
                <a:latin typeface="+mj-lt"/>
              </a:rPr>
              <a:t>Expand the method to be able to predict Stark widths for highly ionised states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Make web application for potential users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F406D-9E5B-B142-9417-705214B2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47F2B-7117-4A71-6C1E-4E5BE93E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51430-E4A9-C79E-086C-A970C775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15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64153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A78C-B3B1-4DA9-A1F5-FFA482DC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461" y="609600"/>
            <a:ext cx="6160781" cy="900545"/>
          </a:xfrm>
        </p:spPr>
        <p:txBody>
          <a:bodyPr/>
          <a:lstStyle/>
          <a:p>
            <a:pPr algn="l"/>
            <a:r>
              <a:rPr lang="en-US" dirty="0"/>
              <a:t>Resume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2B8B-12F2-4D1D-80E7-7FBC69052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461" y="1738745"/>
            <a:ext cx="10668000" cy="3048001"/>
          </a:xfrm>
        </p:spPr>
        <p:txBody>
          <a:bodyPr/>
          <a:lstStyle/>
          <a:p>
            <a:r>
              <a:rPr lang="en-US" dirty="0">
                <a:latin typeface="+mj-lt"/>
              </a:rPr>
              <a:t>Database creation</a:t>
            </a:r>
            <a:endParaRPr lang="sr-Latn-RS" dirty="0">
              <a:latin typeface="+mj-lt"/>
            </a:endParaRPr>
          </a:p>
          <a:p>
            <a:r>
              <a:rPr lang="en-US" dirty="0">
                <a:latin typeface="+mj-lt"/>
              </a:rPr>
              <a:t>Model selection</a:t>
            </a:r>
          </a:p>
          <a:p>
            <a:r>
              <a:rPr lang="en-US" dirty="0">
                <a:latin typeface="+mj-lt"/>
              </a:rPr>
              <a:t>Results</a:t>
            </a:r>
          </a:p>
          <a:p>
            <a:r>
              <a:rPr lang="en-US" dirty="0" err="1">
                <a:latin typeface="+mj-lt"/>
              </a:rPr>
              <a:t>Conculsion</a:t>
            </a:r>
            <a:endParaRPr lang="sr-Latn-RS" dirty="0">
              <a:latin typeface="+mj-lt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EAE57-9A30-7CCC-2509-BFBD2C99C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C2C6C4-FFE9-F472-0FE9-FF0D87EED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 w="3175">
            <a:noFill/>
          </a:ln>
        </p:spPr>
        <p:txBody>
          <a:bodyPr/>
          <a:lstStyle/>
          <a:p>
            <a:r>
              <a:rPr lang="en-US" sz="1400" dirty="0"/>
              <a:t>XIV SCSLSA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8546E4-0E0B-F2B2-C1EC-16A49320A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1569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127A-644F-FE48-6C2A-D30183C88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33" y="335749"/>
            <a:ext cx="11337934" cy="852503"/>
          </a:xfrm>
        </p:spPr>
        <p:txBody>
          <a:bodyPr>
            <a:normAutofit fontScale="90000"/>
          </a:bodyPr>
          <a:lstStyle/>
          <a:p>
            <a:r>
              <a:rPr lang="en-US" sz="4200" dirty="0"/>
              <a:t>Database creation - Stark Broadening Regularities study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664318-6223-1A10-21FB-06412F48A28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7033" y="1400174"/>
                <a:ext cx="10564817" cy="4695825"/>
              </a:xfrm>
            </p:spPr>
            <p:txBody>
              <a:bodyPr/>
              <a:lstStyle/>
              <a:p>
                <a:r>
                  <a:rPr lang="en-US" dirty="0">
                    <a:latin typeface="+mj-lt"/>
                  </a:rPr>
                  <a:t>Database was created using two public repositories NIST and Stark b</a:t>
                </a:r>
              </a:p>
              <a:p>
                <a:r>
                  <a:rPr lang="en-US" dirty="0">
                    <a:latin typeface="+mj-lt"/>
                  </a:rPr>
                  <a:t>From NIST the ionization energy, principal and orbital quantum numbers, total angular momentum quantum number </a:t>
                </a:r>
                <a:r>
                  <a:rPr lang="en-US" i="1" dirty="0">
                    <a:latin typeface="+mj-lt"/>
                  </a:rPr>
                  <a:t>J</a:t>
                </a:r>
                <a:r>
                  <a:rPr lang="en-US" dirty="0">
                    <a:latin typeface="+mj-lt"/>
                  </a:rPr>
                  <a:t> for both levels and energy of levels were taken</a:t>
                </a:r>
              </a:p>
              <a:p>
                <a:r>
                  <a:rPr lang="en-US" dirty="0">
                    <a:latin typeface="+mj-lt"/>
                  </a:rPr>
                  <a:t>From Stark b the plasma temperature, electron density, </a:t>
                </a:r>
                <a:r>
                  <a:rPr lang="en-US" dirty="0" err="1">
                    <a:latin typeface="+mj-lt"/>
                  </a:rPr>
                  <a:t>emiter</a:t>
                </a:r>
                <a:r>
                  <a:rPr lang="en-US" dirty="0">
                    <a:latin typeface="+mj-lt"/>
                  </a:rPr>
                  <a:t>, charge of the </a:t>
                </a:r>
                <a:r>
                  <a:rPr lang="en-US" dirty="0" err="1">
                    <a:latin typeface="+mj-lt"/>
                  </a:rPr>
                  <a:t>emiter</a:t>
                </a:r>
                <a:r>
                  <a:rPr lang="en-US" dirty="0">
                    <a:latin typeface="+mj-lt"/>
                  </a:rPr>
                  <a:t>, and calculated Stark width were taken</a:t>
                </a:r>
              </a:p>
              <a:p>
                <a:r>
                  <a:rPr lang="en-US" dirty="0">
                    <a:latin typeface="+mj-lt"/>
                  </a:rPr>
                  <a:t>To check regularities of Stark effect we also added the so-called upper level </a:t>
                </a:r>
                <a:r>
                  <a:rPr lang="sr-Latn-RS" dirty="0">
                    <a:latin typeface="+mj-lt"/>
                  </a:rPr>
                  <a:t>binding energy</a:t>
                </a:r>
                <a:r>
                  <a:rPr lang="en-US" dirty="0">
                    <a:latin typeface="+mj-lt"/>
                  </a:rPr>
                  <a:t> defined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𝑢𝑝𝑝𝑒𝑟</m:t>
                        </m:r>
                      </m:sub>
                    </m:sSub>
                  </m:oMath>
                </a14:m>
                <a:r>
                  <a:rPr lang="en-US" dirty="0">
                    <a:latin typeface="+mj-lt"/>
                  </a:rPr>
                  <a:t>.</a:t>
                </a:r>
              </a:p>
              <a:p>
                <a:r>
                  <a:rPr lang="en-US" dirty="0">
                    <a:latin typeface="+mj-lt"/>
                  </a:rPr>
                  <a:t>In total we obtained 54235 lines having 14 features</a:t>
                </a:r>
              </a:p>
              <a:p>
                <a:endParaRPr lang="en-US" dirty="0">
                  <a:latin typeface="+mj-lt"/>
                </a:endParaRPr>
              </a:p>
              <a:p>
                <a:pPr marL="0" indent="0">
                  <a:buNone/>
                </a:pP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5664318-6223-1A10-21FB-06412F48A2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7033" y="1400174"/>
                <a:ext cx="10564817" cy="4695825"/>
              </a:xfrm>
              <a:blipFill>
                <a:blip r:embed="rId2"/>
                <a:stretch>
                  <a:fillRect l="-1039" t="-2208" r="-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8E9E6-248C-F3C5-90B7-87DB1122A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D1BB7-BBEA-F347-B42D-9E82B1DC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297D8-7458-D33F-7310-3AA744D90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9491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9339-1BBA-47E5-898A-536C032DC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30" y="0"/>
            <a:ext cx="8976014" cy="1014501"/>
          </a:xfrm>
        </p:spPr>
        <p:txBody>
          <a:bodyPr/>
          <a:lstStyle/>
          <a:p>
            <a:pPr algn="l"/>
            <a:r>
              <a:rPr lang="sr-Latn-RS" dirty="0"/>
              <a:t>Data cleaning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AC842-2FC2-46C0-9009-551F166E1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30" y="876576"/>
            <a:ext cx="11659034" cy="177500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Outliers</a:t>
            </a:r>
            <a:r>
              <a:rPr lang="sr-Latn-RS" dirty="0">
                <a:latin typeface="+mj-lt"/>
              </a:rPr>
              <a:t>: </a:t>
            </a:r>
            <a:r>
              <a:rPr lang="en-US" dirty="0">
                <a:latin typeface="+mj-lt"/>
              </a:rPr>
              <a:t>energy of lower level</a:t>
            </a:r>
            <a:r>
              <a:rPr lang="sr-Latn-RS" dirty="0">
                <a:latin typeface="+mj-lt"/>
              </a:rPr>
              <a:t> &gt; </a:t>
            </a:r>
            <a:r>
              <a:rPr lang="en-US" dirty="0">
                <a:latin typeface="+mj-lt"/>
              </a:rPr>
              <a:t>energy of upper level</a:t>
            </a:r>
            <a:endParaRPr lang="sr-Latn-RS" dirty="0">
              <a:latin typeface="+mj-lt"/>
            </a:endParaRPr>
          </a:p>
          <a:p>
            <a:r>
              <a:rPr lang="en-US" dirty="0">
                <a:latin typeface="+mj-lt"/>
              </a:rPr>
              <a:t>Dataset selected so that</a:t>
            </a:r>
            <a:r>
              <a:rPr lang="sr-Latn-RS" dirty="0">
                <a:latin typeface="+mj-lt"/>
              </a:rPr>
              <a:t>: Ne &lt;= 1e17</a:t>
            </a:r>
            <a:r>
              <a:rPr lang="en-US" dirty="0">
                <a:latin typeface="+mj-lt"/>
              </a:rPr>
              <a:t> cm</a:t>
            </a:r>
            <a:r>
              <a:rPr lang="en-US" baseline="30000" dirty="0">
                <a:latin typeface="+mj-lt"/>
              </a:rPr>
              <a:t>-3</a:t>
            </a:r>
            <a:r>
              <a:rPr lang="sr-Latn-RS" dirty="0">
                <a:latin typeface="+mj-lt"/>
              </a:rPr>
              <a:t>; T&lt;= 150 000 K; </a:t>
            </a:r>
            <a:r>
              <a:rPr lang="en-US" dirty="0">
                <a:latin typeface="+mj-lt"/>
              </a:rPr>
              <a:t>upper level energy</a:t>
            </a:r>
            <a:r>
              <a:rPr lang="sr-Latn-RS" dirty="0">
                <a:latin typeface="+mj-lt"/>
              </a:rPr>
              <a:t> &lt; 500 eV.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Remaining dataset contained 36256 lines.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32CECC-A5F8-F3C5-6622-D171764B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F96F88-0138-016D-388F-791431DA1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DFEBF-A751-EA07-02BA-F9D02508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4</a:t>
            </a:fld>
            <a:endParaRPr lang="en-US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461AF0-2CE4-4C56-9134-DBDC13C4B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3236" y="2652037"/>
            <a:ext cx="5099339" cy="378604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1275379B-705F-4F72-91E9-AEC47D0417C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25" y="2651580"/>
            <a:ext cx="5366039" cy="378695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8267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C92C-34F2-48B2-A294-28F3F897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339" y="136525"/>
            <a:ext cx="6498121" cy="1053548"/>
          </a:xfrm>
        </p:spPr>
        <p:txBody>
          <a:bodyPr>
            <a:normAutofit/>
          </a:bodyPr>
          <a:lstStyle/>
          <a:p>
            <a:r>
              <a:rPr lang="en-US" dirty="0"/>
              <a:t>Choice of the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9B1EF0-B893-40FC-B651-FDA9D400C5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2339" y="1048859"/>
                <a:ext cx="11392936" cy="5307491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600" dirty="0">
                    <a:latin typeface="+mj-lt"/>
                  </a:rPr>
                  <a:t>Model was created using python public library sci-kit learn.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2600" dirty="0">
                    <a:latin typeface="+mj-lt"/>
                  </a:rPr>
                  <a:t>Models considered were: Linear Regression, Decision Three, Random Forest, Gradient Boosting Regressor. 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2600" dirty="0">
                    <a:latin typeface="+mj-lt"/>
                  </a:rPr>
                  <a:t>Model initialized as Pipeline. First step was data standardization, second step was prediction.</a:t>
                </a:r>
                <a:endParaRPr lang="sr-Latn-RS" sz="2600" dirty="0">
                  <a:latin typeface="+mj-lt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2600" dirty="0">
                    <a:latin typeface="+mj-lt"/>
                  </a:rPr>
                  <a:t>Prior to learning the model input data was scaled using standard scaling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US" sz="2600" dirty="0">
                  <a:latin typeface="+mj-lt"/>
                </a:endParaRPr>
              </a:p>
              <a:p>
                <a:pPr marL="0" indent="0" algn="ctr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𝑛𝑒𝑤</m:t>
                          </m:r>
                        </m:sup>
                      </m:sSubSup>
                      <m:r>
                        <a:rPr lang="en-US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US" sz="26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sr-Latn-RS" sz="2600" dirty="0">
                  <a:latin typeface="+mj-lt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2600" dirty="0">
                    <a:latin typeface="+mj-lt"/>
                  </a:rPr>
                  <a:t>Hyperparameter tuning was done using </a:t>
                </a:r>
                <a:r>
                  <a:rPr lang="en-US" sz="2600" dirty="0" err="1">
                    <a:latin typeface="+mj-lt"/>
                  </a:rPr>
                  <a:t>GridSearchCV</a:t>
                </a:r>
                <a:r>
                  <a:rPr lang="en-US" sz="2600">
                    <a:latin typeface="+mj-lt"/>
                  </a:rPr>
                  <a:t> method.</a:t>
                </a:r>
                <a:endParaRPr lang="en-US" sz="2600" dirty="0">
                  <a:latin typeface="+mj-lt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2600" dirty="0">
                    <a:latin typeface="+mj-lt"/>
                  </a:rPr>
                  <a:t>Final model, with best score </a:t>
                </a:r>
                <a:r>
                  <a:rPr lang="en-US" sz="2600" i="1" dirty="0">
                    <a:latin typeface="+mj-lt"/>
                  </a:rPr>
                  <a:t>R</a:t>
                </a:r>
                <a:r>
                  <a:rPr lang="en-US" sz="2600" i="1" baseline="30000" dirty="0">
                    <a:latin typeface="+mj-lt"/>
                  </a:rPr>
                  <a:t>2 </a:t>
                </a:r>
                <a:r>
                  <a:rPr lang="en-US" sz="2600" i="1" dirty="0">
                    <a:latin typeface="+mj-lt"/>
                  </a:rPr>
                  <a:t>= </a:t>
                </a:r>
                <a:r>
                  <a:rPr lang="en-US" sz="2600" dirty="0">
                    <a:latin typeface="+mj-lt"/>
                  </a:rPr>
                  <a:t>0.95 (MAPE = 0.08)</a:t>
                </a:r>
                <a:r>
                  <a:rPr lang="en-US" sz="2600" i="1" dirty="0">
                    <a:latin typeface="+mj-lt"/>
                  </a:rPr>
                  <a:t> </a:t>
                </a:r>
                <a:r>
                  <a:rPr lang="en-US" sz="2600" dirty="0">
                    <a:latin typeface="+mj-lt"/>
                  </a:rPr>
                  <a:t>was Random Forest with parameters </a:t>
                </a:r>
                <a:r>
                  <a:rPr lang="en-US" sz="2600" dirty="0" err="1">
                    <a:latin typeface="+mj-lt"/>
                  </a:rPr>
                  <a:t>nestimators</a:t>
                </a:r>
                <a:r>
                  <a:rPr lang="en-US" sz="2600" dirty="0">
                    <a:latin typeface="+mj-lt"/>
                  </a:rPr>
                  <a:t> = 100, while all other parameters were </a:t>
                </a:r>
                <a:r>
                  <a:rPr lang="sr-Latn-RS" sz="2600" dirty="0">
                    <a:latin typeface="+mj-lt"/>
                  </a:rPr>
                  <a:t>kept</a:t>
                </a:r>
                <a:r>
                  <a:rPr lang="en-US" sz="2600" dirty="0">
                    <a:latin typeface="+mj-lt"/>
                  </a:rPr>
                  <a:t> </a:t>
                </a:r>
                <a:r>
                  <a:rPr lang="sr-Latn-RS" sz="2600" dirty="0">
                    <a:latin typeface="+mj-lt"/>
                  </a:rPr>
                  <a:t>at</a:t>
                </a:r>
                <a:r>
                  <a:rPr lang="en-US" sz="2600" dirty="0">
                    <a:latin typeface="+mj-lt"/>
                  </a:rPr>
                  <a:t> default values.</a:t>
                </a:r>
                <a:endParaRPr lang="sr-Latn-RS" sz="2600" dirty="0">
                  <a:latin typeface="+mj-lt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endParaRPr lang="en-US" sz="17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9B1EF0-B893-40FC-B651-FDA9D400C5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2339" y="1048859"/>
                <a:ext cx="11392936" cy="5307491"/>
              </a:xfrm>
              <a:blipFill>
                <a:blip r:embed="rId2"/>
                <a:stretch>
                  <a:fillRect l="-857" t="-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AD17C60-4193-527E-1D22-FD13E934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9E095C9-E09E-A75D-7FF3-09C11409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18C2D41-343C-341C-D614-98A2FB88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274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2197-FDE1-E62F-2123-F75826C05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3025"/>
            <a:ext cx="10515600" cy="1325563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2009E2-FC9F-0476-7B2A-3C7296C30C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01725"/>
                <a:ext cx="10515600" cy="4351338"/>
              </a:xfrm>
            </p:spPr>
            <p:txBody>
              <a:bodyPr/>
              <a:lstStyle/>
              <a:p>
                <a:r>
                  <a:rPr lang="en-US" dirty="0">
                    <a:latin typeface="+mj-lt"/>
                  </a:rPr>
                  <a:t>Regularity studies along Li I sequencies</a:t>
                </a:r>
                <a:r>
                  <a:rPr lang="sr-Latn-RS" dirty="0">
                    <a:latin typeface="+mj-lt"/>
                  </a:rPr>
                  <a:t>: 2p-nd, 2p-ns, 2s-np, 3d-np, 3p-nd, 3p-ns, 3s-np, 4d-np.</a:t>
                </a:r>
                <a:endParaRPr lang="en-US" dirty="0">
                  <a:latin typeface="+mj-lt"/>
                </a:endParaRPr>
              </a:p>
              <a:p>
                <a:pPr marL="0" indent="0">
                  <a:buNone/>
                </a:pPr>
                <a:endParaRPr lang="en-US" dirty="0">
                  <a:latin typeface="+mj-lt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+mj-lt"/>
                </a:endParaRPr>
              </a:p>
              <a:p>
                <a:pPr marL="0" indent="0" algn="ctr">
                  <a:buNone/>
                </a:pPr>
                <a:endParaRPr lang="en-US" dirty="0">
                  <a:latin typeface="+mj-lt"/>
                </a:endParaRPr>
              </a:p>
              <a:p>
                <a:r>
                  <a:rPr lang="sr-Latn-RS" dirty="0">
                    <a:latin typeface="+mj-lt"/>
                  </a:rPr>
                  <a:t>Plasma parameters considered were: Ne = 10</a:t>
                </a:r>
                <a:r>
                  <a:rPr lang="sr-Latn-RS" baseline="30000" dirty="0">
                    <a:latin typeface="+mj-lt"/>
                  </a:rPr>
                  <a:t>-14</a:t>
                </a:r>
                <a:r>
                  <a:rPr lang="sr-Latn-RS" dirty="0">
                    <a:latin typeface="+mj-lt"/>
                  </a:rPr>
                  <a:t> cm</a:t>
                </a:r>
                <a:r>
                  <a:rPr lang="sr-Latn-RS" baseline="30000" dirty="0">
                    <a:latin typeface="+mj-lt"/>
                  </a:rPr>
                  <a:t>-3</a:t>
                </a:r>
                <a:r>
                  <a:rPr lang="sr-Latn-RS" dirty="0">
                    <a:latin typeface="+mj-lt"/>
                  </a:rPr>
                  <a:t>; 10</a:t>
                </a:r>
                <a:r>
                  <a:rPr lang="sr-Latn-RS" baseline="30000" dirty="0">
                    <a:latin typeface="+mj-lt"/>
                  </a:rPr>
                  <a:t>-16</a:t>
                </a:r>
                <a:r>
                  <a:rPr lang="sr-Latn-RS" dirty="0">
                    <a:latin typeface="+mj-lt"/>
                  </a:rPr>
                  <a:t> cm</a:t>
                </a:r>
                <a:r>
                  <a:rPr lang="sr-Latn-RS" baseline="30000" dirty="0">
                    <a:latin typeface="+mj-lt"/>
                  </a:rPr>
                  <a:t>-3</a:t>
                </a:r>
                <a:r>
                  <a:rPr lang="sr-Latn-RS" dirty="0">
                    <a:latin typeface="+mj-lt"/>
                  </a:rPr>
                  <a:t> and plasma temperature was 30 000 K.</a:t>
                </a:r>
              </a:p>
              <a:p>
                <a:r>
                  <a:rPr lang="sr-Latn-RS" dirty="0">
                    <a:latin typeface="+mj-lt"/>
                  </a:rPr>
                  <a:t>Stark widths predicted for C II, Al II and Al III and compared with available experimental data.</a:t>
                </a:r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2009E2-FC9F-0476-7B2A-3C7296C30C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01725"/>
                <a:ext cx="10515600" cy="4351338"/>
              </a:xfrm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8DE0-5D43-1875-257B-51051732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DCB14-8837-1F45-F9D9-9FAFF1ED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7B564-2BD2-41BF-3A51-2B438BDD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155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82F6-7944-4880-8181-60DD5BD42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433" y="381000"/>
            <a:ext cx="6349133" cy="104140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Regularities for Ne = 10</a:t>
            </a:r>
            <a:r>
              <a:rPr lang="sr-Latn-RS" baseline="30000" dirty="0"/>
              <a:t>14</a:t>
            </a:r>
            <a:r>
              <a:rPr lang="sr-Latn-RS" dirty="0"/>
              <a:t> cm</a:t>
            </a:r>
            <a:r>
              <a:rPr lang="sr-Latn-RS" baseline="30000" dirty="0"/>
              <a:t>-3</a:t>
            </a:r>
            <a:r>
              <a:rPr lang="sr-Latn-RS" dirty="0"/>
              <a:t> </a:t>
            </a:r>
            <a:endParaRPr lang="en-US" dirty="0"/>
          </a:p>
        </p:txBody>
      </p:sp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0EB1D7A2-D66E-4649-AA7E-51FC7500D4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2" y="1508124"/>
            <a:ext cx="4879702" cy="4519909"/>
          </a:xfr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7847D16-26B2-20D5-7D31-8FCFDE3D4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1D74CEA-5F19-4804-5303-5D9E94C6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B1C0602-6362-F654-E139-FE74B061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7</a:t>
            </a:fld>
            <a:endParaRPr lang="en-US" sz="1400" dirty="0"/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9C93409E-9F7F-4480-9F1F-2B5A262D5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849" y="1508124"/>
            <a:ext cx="5104501" cy="451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84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art&#10;&#10;Description automatically generated">
            <a:extLst>
              <a:ext uri="{FF2B5EF4-FFF2-40B4-BE49-F238E27FC236}">
                <a16:creationId xmlns:a16="http://schemas.microsoft.com/office/drawing/2014/main" id="{3DFED85E-E114-4777-AF40-5AC7C1148D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08" y="1576793"/>
            <a:ext cx="4875817" cy="4526740"/>
          </a:xfr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083E0C-5813-891F-4550-7218AFD9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/>
              <a:t>6/23/2023</a:t>
            </a:r>
            <a:endParaRPr lang="en-US" sz="14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2008B14-7A66-B69E-B795-3684D444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BFFFDC4-FDB1-30FB-00D3-DFA28B0E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8</a:t>
            </a:fld>
            <a:endParaRPr lang="en-US" sz="1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426C648-ACD5-4586-B933-2725CFB89F04}"/>
              </a:ext>
            </a:extLst>
          </p:cNvPr>
          <p:cNvSpPr txBox="1">
            <a:spLocks/>
          </p:cNvSpPr>
          <p:nvPr/>
        </p:nvSpPr>
        <p:spPr>
          <a:xfrm>
            <a:off x="2921433" y="297640"/>
            <a:ext cx="6349133" cy="10414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sr-Latn-RS" dirty="0"/>
              <a:t>Regularities for Ne = 10</a:t>
            </a:r>
            <a:r>
              <a:rPr lang="sr-Latn-RS" baseline="30000" dirty="0"/>
              <a:t>16</a:t>
            </a:r>
            <a:r>
              <a:rPr lang="sr-Latn-RS" dirty="0"/>
              <a:t> cm</a:t>
            </a:r>
            <a:r>
              <a:rPr lang="sr-Latn-RS" baseline="30000" dirty="0"/>
              <a:t>-3</a:t>
            </a:r>
            <a:r>
              <a:rPr lang="sr-Latn-RS" dirty="0"/>
              <a:t> </a:t>
            </a:r>
            <a:endParaRPr lang="en-US" dirty="0"/>
          </a:p>
        </p:txBody>
      </p:sp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F579C88E-871A-49D2-8195-ED25F6A2FF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392" y="1591857"/>
            <a:ext cx="5305425" cy="45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34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BCF60-F656-FF6B-9121-E4EBA604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700"/>
            <a:ext cx="11687175" cy="1325563"/>
          </a:xfrm>
        </p:spPr>
        <p:txBody>
          <a:bodyPr/>
          <a:lstStyle/>
          <a:p>
            <a:r>
              <a:rPr lang="sr-Latn-RS" dirty="0"/>
              <a:t>Comparison with experimental data (C II)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1EA596D-4BED-B50E-9238-300F67A9A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002" y="1269603"/>
            <a:ext cx="5739598" cy="431879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93A38-790C-9F03-0AC1-E7EA5A42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400" dirty="0"/>
              <a:t>6/23/2023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14A59-BA49-3FE1-3EA2-3F40573D7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XIV SCSLSA 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95B42-37F7-5592-0E0B-3737FDD4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z="1400" smtClean="0"/>
              <a:t>9</a:t>
            </a:fld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E353BB-07AB-0E78-7EFB-51BEF749AE66}"/>
              </a:ext>
            </a:extLst>
          </p:cNvPr>
          <p:cNvSpPr txBox="1"/>
          <p:nvPr/>
        </p:nvSpPr>
        <p:spPr>
          <a:xfrm>
            <a:off x="838200" y="5787707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>
                <a:latin typeface="+mj-lt"/>
              </a:rPr>
              <a:t>N. Larbi – Terzi et al., </a:t>
            </a:r>
            <a:r>
              <a:rPr lang="en-US" sz="1800" b="0" i="1" u="none" strike="noStrike" baseline="0" dirty="0">
                <a:latin typeface="+mj-lt"/>
              </a:rPr>
              <a:t>Mon. Not. R. Astron. Soc. </a:t>
            </a:r>
            <a:r>
              <a:rPr lang="en-US" sz="1800" b="1" i="0" u="none" strike="noStrike" baseline="0" dirty="0">
                <a:latin typeface="+mj-lt"/>
              </a:rPr>
              <a:t>423, </a:t>
            </a:r>
            <a:r>
              <a:rPr lang="en-US" sz="1800" b="0" i="0" u="none" strike="noStrike" baseline="0" dirty="0">
                <a:latin typeface="+mj-lt"/>
              </a:rPr>
              <a:t>766–773 (2012)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0943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785</Words>
  <Application>Microsoft Office PowerPoint</Application>
  <PresentationFormat>Widescreen</PresentationFormat>
  <Paragraphs>147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Stark Broadening Modeling with ML Algorithms</vt:lpstr>
      <vt:lpstr>Resume</vt:lpstr>
      <vt:lpstr>Database creation - Stark Broadening Regularities study</vt:lpstr>
      <vt:lpstr>Data cleaning</vt:lpstr>
      <vt:lpstr>Choice of the model</vt:lpstr>
      <vt:lpstr>Results</vt:lpstr>
      <vt:lpstr>Regularities for Ne = 1014 cm-3 </vt:lpstr>
      <vt:lpstr>PowerPoint Presentation</vt:lpstr>
      <vt:lpstr>Comparison with experimental data (C II)</vt:lpstr>
      <vt:lpstr>Comparison with experiment (Al II and Al III)</vt:lpstr>
      <vt:lpstr>Permutation importance check</vt:lpstr>
      <vt:lpstr>New model</vt:lpstr>
      <vt:lpstr>Regularities within isoelectric sequence of Be</vt:lpstr>
      <vt:lpstr>Comparison with experimental data  Ne = 1017 cm-3</vt:lpstr>
      <vt:lpstr>Conclusions and 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Primena ML algoritama na analizu regularnosti Starkovog efekta</dc:title>
  <dc:creator>Ivan Traparić</dc:creator>
  <cp:lastModifiedBy>Ivan Traparić</cp:lastModifiedBy>
  <cp:revision>32</cp:revision>
  <dcterms:created xsi:type="dcterms:W3CDTF">2022-02-09T20:17:02Z</dcterms:created>
  <dcterms:modified xsi:type="dcterms:W3CDTF">2023-06-23T07:17:10Z</dcterms:modified>
</cp:coreProperties>
</file>