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78" r:id="rId3"/>
    <p:sldMasterId id="2147483696" r:id="rId4"/>
    <p:sldMasterId id="2147483698" r:id="rId5"/>
  </p:sldMasterIdLst>
  <p:notesMasterIdLst>
    <p:notesMasterId r:id="rId41"/>
  </p:notesMasterIdLst>
  <p:sldIdLst>
    <p:sldId id="271" r:id="rId6"/>
    <p:sldId id="312" r:id="rId7"/>
    <p:sldId id="367" r:id="rId8"/>
    <p:sldId id="369" r:id="rId9"/>
    <p:sldId id="368" r:id="rId10"/>
    <p:sldId id="377" r:id="rId11"/>
    <p:sldId id="378" r:id="rId12"/>
    <p:sldId id="284" r:id="rId13"/>
    <p:sldId id="302" r:id="rId14"/>
    <p:sldId id="308" r:id="rId15"/>
    <p:sldId id="303" r:id="rId16"/>
    <p:sldId id="304" r:id="rId17"/>
    <p:sldId id="305" r:id="rId18"/>
    <p:sldId id="307" r:id="rId19"/>
    <p:sldId id="310" r:id="rId20"/>
    <p:sldId id="299" r:id="rId21"/>
    <p:sldId id="371" r:id="rId22"/>
    <p:sldId id="372" r:id="rId23"/>
    <p:sldId id="375" r:id="rId24"/>
    <p:sldId id="376" r:id="rId25"/>
    <p:sldId id="374" r:id="rId26"/>
    <p:sldId id="373" r:id="rId27"/>
    <p:sldId id="379" r:id="rId28"/>
    <p:sldId id="267" r:id="rId29"/>
    <p:sldId id="256" r:id="rId30"/>
    <p:sldId id="257" r:id="rId31"/>
    <p:sldId id="380" r:id="rId32"/>
    <p:sldId id="370" r:id="rId33"/>
    <p:sldId id="259" r:id="rId34"/>
    <p:sldId id="294" r:id="rId35"/>
    <p:sldId id="382" r:id="rId36"/>
    <p:sldId id="366" r:id="rId37"/>
    <p:sldId id="295" r:id="rId38"/>
    <p:sldId id="314" r:id="rId39"/>
    <p:sldId id="31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BA16E-420B-4C9E-9098-B0B8BF13AA61}" type="datetimeFigureOut">
              <a:rPr lang="en-GB" smtClean="0"/>
              <a:t>18/06/2023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A98CA-61F5-49EE-9078-BD2428A50418}" type="slidenum">
              <a:rPr lang="en-GB" smtClean="0"/>
              <a:t>‹#›</a:t>
            </a:fld>
            <a:endParaRPr lang="en-GB"/>
          </a:p>
        </p:txBody>
      </p:sp>
    </p:spTree>
    <p:extLst>
      <p:ext uri="{BB962C8B-B14F-4D97-AF65-F5344CB8AC3E}">
        <p14:creationId xmlns:p14="http://schemas.microsoft.com/office/powerpoint/2010/main" val="378116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9A98CA-61F5-49EE-9078-BD2428A50418}" type="slidenum">
              <a:rPr lang="en-GB" smtClean="0"/>
              <a:t>1</a:t>
            </a:fld>
            <a:endParaRPr lang="en-GB"/>
          </a:p>
        </p:txBody>
      </p:sp>
    </p:spTree>
    <p:extLst>
      <p:ext uri="{BB962C8B-B14F-4D97-AF65-F5344CB8AC3E}">
        <p14:creationId xmlns:p14="http://schemas.microsoft.com/office/powerpoint/2010/main" val="11897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9A98CA-61F5-49EE-9078-BD2428A50418}" type="slidenum">
              <a:rPr lang="en-GB" smtClean="0"/>
              <a:t>12</a:t>
            </a:fld>
            <a:endParaRPr lang="en-GB"/>
          </a:p>
        </p:txBody>
      </p:sp>
    </p:spTree>
    <p:extLst>
      <p:ext uri="{BB962C8B-B14F-4D97-AF65-F5344CB8AC3E}">
        <p14:creationId xmlns:p14="http://schemas.microsoft.com/office/powerpoint/2010/main" val="169670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397335-C5E7-4564-A163-50796AEBCC4B}" type="datetimeFigureOut">
              <a:rPr lang="en-GB" smtClean="0"/>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124166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97335-C5E7-4564-A163-50796AEBCC4B}" type="datetimeFigureOut">
              <a:rPr lang="en-GB" smtClean="0"/>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51259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97335-C5E7-4564-A163-50796AEBCC4B}" type="datetimeFigureOut">
              <a:rPr lang="en-GB" smtClean="0"/>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2511188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6/18/2023</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666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590A18-8145-449E-9048-0E81D3B38B0C}" type="datetimeFigureOut">
              <a:rPr lang="en-DE" smtClean="0"/>
              <a:t>06/18/2023</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A676506C-9DF3-4450-8AFA-E17BABFE9AE8}" type="slidenum">
              <a:rPr lang="en-DE" smtClean="0"/>
              <a:t>‹#›</a:t>
            </a:fld>
            <a:endParaRPr lang="en-DE"/>
          </a:p>
        </p:txBody>
      </p:sp>
    </p:spTree>
    <p:extLst>
      <p:ext uri="{BB962C8B-B14F-4D97-AF65-F5344CB8AC3E}">
        <p14:creationId xmlns:p14="http://schemas.microsoft.com/office/powerpoint/2010/main" val="296706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6/18/2023</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0104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r>
              <a:rPr lang="en-US" altLang="en-US"/>
              <a:t>Novi Sad, ESCAMPIG 2010</a:t>
            </a:r>
          </a:p>
        </p:txBody>
      </p:sp>
      <p:sp>
        <p:nvSpPr>
          <p:cNvPr id="5" name="Rectangle 5"/>
          <p:cNvSpPr>
            <a:spLocks noGrp="1" noChangeArrowheads="1"/>
          </p:cNvSpPr>
          <p:nvPr>
            <p:ph type="ftr" sz="quarter" idx="11"/>
          </p:nvPr>
        </p:nvSpPr>
        <p:spPr>
          <a:ln/>
        </p:spPr>
        <p:txBody>
          <a:bodyPr/>
          <a:lstStyle>
            <a:lvl1pPr>
              <a:defRPr/>
            </a:lvl1pPr>
          </a:lstStyle>
          <a:p>
            <a:r>
              <a:rPr lang="en-US" altLang="en-US"/>
              <a:t>Institute of Physics,</a:t>
            </a:r>
            <a:br>
              <a:rPr lang="en-US" altLang="en-US"/>
            </a:br>
            <a:r>
              <a:rPr lang="en-US" altLang="en-US"/>
              <a:t>University of Belgrade</a:t>
            </a:r>
          </a:p>
        </p:txBody>
      </p:sp>
      <p:sp>
        <p:nvSpPr>
          <p:cNvPr id="6" name="Rectangle 6"/>
          <p:cNvSpPr>
            <a:spLocks noGrp="1" noChangeArrowheads="1"/>
          </p:cNvSpPr>
          <p:nvPr>
            <p:ph type="sldNum" sz="quarter" idx="12"/>
          </p:nvPr>
        </p:nvSpPr>
        <p:spPr>
          <a:ln/>
        </p:spPr>
        <p:txBody>
          <a:bodyPr/>
          <a:lstStyle>
            <a:lvl1pPr>
              <a:defRPr/>
            </a:lvl1pPr>
          </a:lstStyle>
          <a:p>
            <a:fld id="{B8E167A8-6953-408D-B641-74EEA436AFD6}" type="slidenum">
              <a:rPr lang="en-US" altLang="en-US"/>
              <a:pPr/>
              <a:t>‹#›</a:t>
            </a:fld>
            <a:endParaRPr lang="en-US" altLang="en-US"/>
          </a:p>
        </p:txBody>
      </p:sp>
    </p:spTree>
    <p:extLst>
      <p:ext uri="{BB962C8B-B14F-4D97-AF65-F5344CB8AC3E}">
        <p14:creationId xmlns:p14="http://schemas.microsoft.com/office/powerpoint/2010/main" val="441394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6/18/2023</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117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97335-C5E7-4564-A163-50796AEBCC4B}" type="datetimeFigureOut">
              <a:rPr lang="en-GB" smtClean="0"/>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dirty="0"/>
          </a:p>
        </p:txBody>
      </p:sp>
    </p:spTree>
    <p:extLst>
      <p:ext uri="{BB962C8B-B14F-4D97-AF65-F5344CB8AC3E}">
        <p14:creationId xmlns:p14="http://schemas.microsoft.com/office/powerpoint/2010/main" val="142012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397335-C5E7-4564-A163-50796AEBCC4B}" type="datetimeFigureOut">
              <a:rPr lang="en-GB" smtClean="0"/>
              <a:t>18/06/2023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88438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397335-C5E7-4564-A163-50796AEBCC4B}" type="datetimeFigureOut">
              <a:rPr lang="en-GB" smtClean="0"/>
              <a:t>18/06/2023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223864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397335-C5E7-4564-A163-50796AEBCC4B}" type="datetimeFigureOut">
              <a:rPr lang="en-GB" smtClean="0"/>
              <a:t>18/06/2023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357441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397335-C5E7-4564-A163-50796AEBCC4B}" type="datetimeFigureOut">
              <a:rPr lang="en-GB" smtClean="0"/>
              <a:t>18/06/2023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344566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97335-C5E7-4564-A163-50796AEBCC4B}" type="datetimeFigureOut">
              <a:rPr lang="en-GB" smtClean="0"/>
              <a:t>18/06/2023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28206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397335-C5E7-4564-A163-50796AEBCC4B}" type="datetimeFigureOut">
              <a:rPr lang="en-GB" smtClean="0"/>
              <a:t>18/06/2023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265391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397335-C5E7-4564-A163-50796AEBCC4B}" type="datetimeFigureOut">
              <a:rPr lang="en-GB" smtClean="0"/>
              <a:t>18/06/2023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369436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97335-C5E7-4564-A163-50796AEBCC4B}" type="datetimeFigureOut">
              <a:rPr lang="en-GB" smtClean="0"/>
              <a:t>18/06/2023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433AF-B6FB-41F6-BDDB-47FAC0FEC07D}" type="slidenum">
              <a:rPr lang="en-GB" smtClean="0"/>
              <a:t>‹#›</a:t>
            </a:fld>
            <a:endParaRPr lang="en-GB"/>
          </a:p>
        </p:txBody>
      </p:sp>
    </p:spTree>
    <p:extLst>
      <p:ext uri="{BB962C8B-B14F-4D97-AF65-F5344CB8AC3E}">
        <p14:creationId xmlns:p14="http://schemas.microsoft.com/office/powerpoint/2010/main" val="386027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6/18/2023</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grpSp>
      <p:pic>
        <p:nvPicPr>
          <p:cNvPr id="1032"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873661"/>
      </p:ext>
    </p:extLst>
  </p:cSld>
  <p:clrMap bg1="lt1" tx1="dk1" bg2="lt2" tx2="dk2" accent1="accent1" accent2="accent2" accent3="accent3" accent4="accent4" accent5="accent5" accent6="accent6" hlink="hlink" folHlink="folHlink"/>
  <p:sldLayoutIdLst>
    <p:sldLayoutId id="2147483675" r:id="rId1"/>
    <p:sldLayoutId id="2147483705" r:id="rId2"/>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6/18/2023</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9585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6/18/2023</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60386"/>
      </p:ext>
    </p:extLst>
  </p:cSld>
  <p:clrMap bg1="lt1" tx1="dk1" bg2="lt2" tx2="dk2" accent1="accent1" accent2="accent2" accent3="accent3" accent4="accent4" accent5="accent5" accent6="accent6" hlink="hlink" folHlink="folHlink"/>
  <p:sldLayoutIdLst>
    <p:sldLayoutId id="2147483704"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6/18/2023</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775119"/>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wmf"/><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hyperlink" Target="Magnesium%20(Mg).ppt#-1,1,Magnesium (Mg)" TargetMode="External"/><Relationship Id="rId13" Type="http://schemas.openxmlformats.org/officeDocument/2006/relationships/image" Target="../media/image42.jpeg"/><Relationship Id="rId18" Type="http://schemas.openxmlformats.org/officeDocument/2006/relationships/hyperlink" Target="Rubidium%20(Rb).ppt#-1,1,Rubidium (Rb)" TargetMode="External"/><Relationship Id="rId26" Type="http://schemas.openxmlformats.org/officeDocument/2006/relationships/hyperlink" Target="Lead%20(Pb).ppt#-1,1,Lead (Pb)" TargetMode="External"/><Relationship Id="rId3" Type="http://schemas.openxmlformats.org/officeDocument/2006/relationships/image" Target="../media/image37.jpeg"/><Relationship Id="rId21" Type="http://schemas.openxmlformats.org/officeDocument/2006/relationships/image" Target="../media/image46.jpeg"/><Relationship Id="rId34" Type="http://schemas.openxmlformats.org/officeDocument/2006/relationships/hyperlink" Target="Bismuth%20(Bi).ppt#-1,1,Bismuth (Bi)" TargetMode="External"/><Relationship Id="rId7" Type="http://schemas.openxmlformats.org/officeDocument/2006/relationships/hyperlink" Target="Natrium%20(Na).ppt#-1,1,Natrium (Na)" TargetMode="External"/><Relationship Id="rId12" Type="http://schemas.openxmlformats.org/officeDocument/2006/relationships/hyperlink" Target="Zinc%20(Zn).ppt#-1,1,Zinc (Zn)" TargetMode="External"/><Relationship Id="rId17" Type="http://schemas.openxmlformats.org/officeDocument/2006/relationships/image" Target="../media/image44.jpeg"/><Relationship Id="rId25" Type="http://schemas.openxmlformats.org/officeDocument/2006/relationships/image" Target="../media/image48.jpeg"/><Relationship Id="rId33" Type="http://schemas.openxmlformats.org/officeDocument/2006/relationships/image" Target="../media/image52.jpeg"/><Relationship Id="rId2" Type="http://schemas.openxmlformats.org/officeDocument/2006/relationships/image" Target="../media/image36.jpeg"/><Relationship Id="rId16" Type="http://schemas.openxmlformats.org/officeDocument/2006/relationships/hyperlink" Target="Indium%20(In).ppt#-1,1,Indium (In)" TargetMode="External"/><Relationship Id="rId20" Type="http://schemas.openxmlformats.org/officeDocument/2006/relationships/hyperlink" Target="Cadmium%20(Cd).ppt#-1,1,Cadmium (Cd)" TargetMode="External"/><Relationship Id="rId29" Type="http://schemas.openxmlformats.org/officeDocument/2006/relationships/image" Target="../media/image50.jpeg"/><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1.jpeg"/><Relationship Id="rId24" Type="http://schemas.openxmlformats.org/officeDocument/2006/relationships/hyperlink" Target="Stibium%20(Sb).ppt#-1,1,Stibium (Sb)" TargetMode="External"/><Relationship Id="rId32" Type="http://schemas.openxmlformats.org/officeDocument/2006/relationships/hyperlink" Target="Krypton%20(Kr).ppt#-1,1,Slide 1" TargetMode="External"/><Relationship Id="rId5" Type="http://schemas.openxmlformats.org/officeDocument/2006/relationships/hyperlink" Target="Calcium%20(Ca).ppt#-1,1,Calcium (Ca)" TargetMode="External"/><Relationship Id="rId15" Type="http://schemas.openxmlformats.org/officeDocument/2006/relationships/image" Target="../media/image43.jpeg"/><Relationship Id="rId23" Type="http://schemas.openxmlformats.org/officeDocument/2006/relationships/image" Target="../media/image47.jpeg"/><Relationship Id="rId28" Type="http://schemas.openxmlformats.org/officeDocument/2006/relationships/hyperlink" Target="Argon%20(Ar).ppt#-1,1,Argon (Ar)" TargetMode="External"/><Relationship Id="rId10" Type="http://schemas.openxmlformats.org/officeDocument/2006/relationships/hyperlink" Target="Silver%20(Ag).ppt#-1,1,Silver (Ag)" TargetMode="External"/><Relationship Id="rId19" Type="http://schemas.openxmlformats.org/officeDocument/2006/relationships/image" Target="../media/image45.jpeg"/><Relationship Id="rId31" Type="http://schemas.openxmlformats.org/officeDocument/2006/relationships/image" Target="../media/image51.jpeg"/><Relationship Id="rId4" Type="http://schemas.openxmlformats.org/officeDocument/2006/relationships/image" Target="../media/image38.jpeg"/><Relationship Id="rId9" Type="http://schemas.openxmlformats.org/officeDocument/2006/relationships/image" Target="../media/image40.png"/><Relationship Id="rId14" Type="http://schemas.openxmlformats.org/officeDocument/2006/relationships/hyperlink" Target="Hydrargyrum%20(Hg).ppt#-1,1,Hydrargyrum (Hg)" TargetMode="External"/><Relationship Id="rId22" Type="http://schemas.openxmlformats.org/officeDocument/2006/relationships/hyperlink" Target="Ytterbium%20(Yb).ppt#-1,1,Ytterbium (Yb)" TargetMode="External"/><Relationship Id="rId27" Type="http://schemas.openxmlformats.org/officeDocument/2006/relationships/image" Target="../media/image49.jpeg"/><Relationship Id="rId30" Type="http://schemas.openxmlformats.org/officeDocument/2006/relationships/hyperlink" Target="Xenon%20(Xe).ppt#-1,1,Xenon (X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doi.org/10.1063/5.0145933" TargetMode="Externa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63/5.0035218" TargetMode="External"/><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88/1361-6595/ac3343" TargetMode="External"/><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doi.org/10.1103/PhysRevA.104.022808" TargetMode="Externa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doi.org/10.1140/epjd/s10053-022-00413-7" TargetMode="Externa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doi.org/10.1140/epjp/s13360-023-03967-6" TargetMode="Externa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ervo.aob.rs/emol/"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dx.doi.org/10.1088/1742-6596/438/1/012016" TargetMode="Externa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15.png"/><Relationship Id="rId4" Type="http://schemas.openxmlformats.org/officeDocument/2006/relationships/image" Target="../media/image77.wmf"/></Relationships>
</file>

<file path=ppt/slides/_rels/slide28.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1.emf"/><Relationship Id="rId1" Type="http://schemas.openxmlformats.org/officeDocument/2006/relationships/slideLayout" Target="../slideLayouts/slideLayout7.xml"/><Relationship Id="rId4" Type="http://schemas.openxmlformats.org/officeDocument/2006/relationships/image" Target="../media/image82.wmf"/></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emf"/><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7.jpeg"/><Relationship Id="rId7" Type="http://schemas.openxmlformats.org/officeDocument/2006/relationships/image" Target="../media/image90.jpe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89.jpg"/><Relationship Id="rId5" Type="http://schemas.openxmlformats.org/officeDocument/2006/relationships/image" Target="../media/image7.png"/><Relationship Id="rId4" Type="http://schemas.openxmlformats.org/officeDocument/2006/relationships/image" Target="../media/image88.jpeg"/><Relationship Id="rId9" Type="http://schemas.openxmlformats.org/officeDocument/2006/relationships/image" Target="../media/image91.jpg"/></Relationships>
</file>

<file path=ppt/slides/_rels/slide3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3" Type="http://schemas.openxmlformats.org/officeDocument/2006/relationships/image" Target="../media/image94.jpeg"/><Relationship Id="rId7" Type="http://schemas.openxmlformats.org/officeDocument/2006/relationships/image" Target="../media/image98.jpeg"/><Relationship Id="rId12" Type="http://schemas.openxmlformats.org/officeDocument/2006/relationships/image" Target="../media/image103.jpeg"/><Relationship Id="rId2" Type="http://schemas.openxmlformats.org/officeDocument/2006/relationships/image" Target="../media/image93.jpeg"/><Relationship Id="rId1" Type="http://schemas.openxmlformats.org/officeDocument/2006/relationships/slideLayout" Target="../slideLayouts/slideLayout1.xml"/><Relationship Id="rId6" Type="http://schemas.openxmlformats.org/officeDocument/2006/relationships/image" Target="../media/image97.jpeg"/><Relationship Id="rId11" Type="http://schemas.openxmlformats.org/officeDocument/2006/relationships/image" Target="../media/image102.jpg"/><Relationship Id="rId5" Type="http://schemas.openxmlformats.org/officeDocument/2006/relationships/image" Target="../media/image96.jpeg"/><Relationship Id="rId15" Type="http://schemas.openxmlformats.org/officeDocument/2006/relationships/image" Target="../media/image106.jpeg"/><Relationship Id="rId10" Type="http://schemas.openxmlformats.org/officeDocument/2006/relationships/image" Target="../media/image101.jpeg"/><Relationship Id="rId4" Type="http://schemas.openxmlformats.org/officeDocument/2006/relationships/image" Target="../media/image95.jpeg"/><Relationship Id="rId9" Type="http://schemas.openxmlformats.org/officeDocument/2006/relationships/image" Target="../media/image100.jpeg"/><Relationship Id="rId14" Type="http://schemas.openxmlformats.org/officeDocument/2006/relationships/image" Target="../media/image105.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9208" y="1608465"/>
            <a:ext cx="10713584" cy="3128741"/>
          </a:xfrm>
        </p:spPr>
        <p:txBody>
          <a:bodyPr>
            <a:normAutofit/>
          </a:bodyPr>
          <a:lstStyle/>
          <a:p>
            <a:r>
              <a:rPr lang="en-GB" sz="4400" dirty="0"/>
              <a:t>COLLISIONAL DATABASES WITHIN </a:t>
            </a:r>
            <a:r>
              <a:rPr lang="en-GB" sz="4400" i="1" dirty="0"/>
              <a:t>VAMDC</a:t>
            </a:r>
            <a:r>
              <a:rPr lang="en-GB" sz="4400" dirty="0"/>
              <a:t>: </a:t>
            </a:r>
            <a:br>
              <a:rPr lang="sr-Latn-RS" sz="4400" dirty="0"/>
            </a:br>
            <a:r>
              <a:rPr lang="en-US" sz="3600" dirty="0"/>
              <a:t>SYNERGY WITH RADAM and Nano-IBCT COST ACTIONS</a:t>
            </a:r>
            <a:br>
              <a:rPr lang="en-US" sz="4800" dirty="0"/>
            </a:br>
            <a:r>
              <a:rPr lang="en-GB" sz="4000" b="1" dirty="0"/>
              <a:t>B</a:t>
            </a:r>
            <a:r>
              <a:rPr lang="en-GB" sz="4000" dirty="0"/>
              <a:t>elgrade </a:t>
            </a:r>
            <a:r>
              <a:rPr lang="en-GB" sz="4000" b="1" dirty="0"/>
              <a:t>E</a:t>
            </a:r>
            <a:r>
              <a:rPr lang="en-GB" sz="4000" dirty="0"/>
              <a:t>lectron-</a:t>
            </a:r>
            <a:r>
              <a:rPr lang="en-GB" sz="4000" b="1" dirty="0"/>
              <a:t>A</a:t>
            </a:r>
            <a:r>
              <a:rPr lang="en-GB" sz="4000" dirty="0"/>
              <a:t>tom/</a:t>
            </a:r>
            <a:r>
              <a:rPr lang="en-GB" sz="4000" b="1" dirty="0"/>
              <a:t>M</a:t>
            </a:r>
            <a:r>
              <a:rPr lang="en-GB" sz="4000" dirty="0"/>
              <a:t>olecule </a:t>
            </a:r>
            <a:r>
              <a:rPr lang="en-GB" sz="4000" b="1" dirty="0" err="1"/>
              <a:t>D</a:t>
            </a:r>
            <a:r>
              <a:rPr lang="en-GB" sz="4000" dirty="0" err="1"/>
              <a:t>ata</a:t>
            </a:r>
            <a:r>
              <a:rPr lang="en-GB" sz="4000" b="1" dirty="0" err="1"/>
              <a:t>B</a:t>
            </a:r>
            <a:r>
              <a:rPr lang="en-GB" sz="4000" dirty="0" err="1"/>
              <a:t>ase</a:t>
            </a:r>
            <a:r>
              <a:rPr lang="en-GB" sz="4000" dirty="0"/>
              <a:t> –BEAMDB</a:t>
            </a:r>
          </a:p>
        </p:txBody>
      </p:sp>
      <p:sp>
        <p:nvSpPr>
          <p:cNvPr id="3" name="Subtitle 2"/>
          <p:cNvSpPr>
            <a:spLocks noGrp="1"/>
          </p:cNvSpPr>
          <p:nvPr>
            <p:ph type="subTitle" idx="1"/>
          </p:nvPr>
        </p:nvSpPr>
        <p:spPr>
          <a:xfrm>
            <a:off x="2157413" y="5012942"/>
            <a:ext cx="9144000" cy="900112"/>
          </a:xfrm>
        </p:spPr>
        <p:txBody>
          <a:bodyPr>
            <a:normAutofit fontScale="92500"/>
          </a:bodyPr>
          <a:lstStyle/>
          <a:p>
            <a:r>
              <a:rPr lang="en-US" dirty="0"/>
              <a:t>Bratislav </a:t>
            </a:r>
            <a:r>
              <a:rPr lang="en-US" dirty="0" err="1"/>
              <a:t>Marinkovi</a:t>
            </a:r>
            <a:r>
              <a:rPr lang="sr-Latn-RS" dirty="0"/>
              <a:t>ć</a:t>
            </a:r>
            <a:r>
              <a:rPr lang="en-US" dirty="0"/>
              <a:t>, Stefan </a:t>
            </a:r>
            <a:r>
              <a:rPr lang="en-US" dirty="0" err="1"/>
              <a:t>Ivanovi</a:t>
            </a:r>
            <a:r>
              <a:rPr lang="sr-Latn-RS" dirty="0"/>
              <a:t>ć</a:t>
            </a:r>
            <a:r>
              <a:rPr lang="en-US" dirty="0"/>
              <a:t>, </a:t>
            </a:r>
            <a:r>
              <a:rPr lang="en-US" dirty="0" err="1"/>
              <a:t>Neboj</a:t>
            </a:r>
            <a:r>
              <a:rPr lang="sr-Latn-RS" dirty="0"/>
              <a:t>ša Uskoković and Dragutin Šević</a:t>
            </a:r>
            <a:endParaRPr lang="en-US" dirty="0"/>
          </a:p>
          <a:p>
            <a:r>
              <a:rPr lang="en-US" i="1" dirty="0"/>
              <a:t>Institute of Physics Belgrade</a:t>
            </a:r>
            <a:endParaRPr lang="en-GB" i="1" dirty="0"/>
          </a:p>
        </p:txBody>
      </p:sp>
      <p:sp>
        <p:nvSpPr>
          <p:cNvPr id="4" name="TextBox 3"/>
          <p:cNvSpPr txBox="1"/>
          <p:nvPr/>
        </p:nvSpPr>
        <p:spPr>
          <a:xfrm>
            <a:off x="7372350" y="6086475"/>
            <a:ext cx="3929063" cy="369332"/>
          </a:xfrm>
          <a:prstGeom prst="rect">
            <a:avLst/>
          </a:prstGeom>
          <a:noFill/>
        </p:spPr>
        <p:txBody>
          <a:bodyPr wrap="square" rtlCol="0">
            <a:spAutoFit/>
          </a:bodyPr>
          <a:lstStyle/>
          <a:p>
            <a:r>
              <a:rPr lang="sr-Latn-RS" dirty="0"/>
              <a:t>14</a:t>
            </a:r>
            <a:r>
              <a:rPr lang="sr-Latn-RS" baseline="30000" dirty="0"/>
              <a:t>th</a:t>
            </a:r>
            <a:r>
              <a:rPr lang="sr-Latn-RS" dirty="0"/>
              <a:t> SCSLSA, Bajna Bašta, </a:t>
            </a:r>
            <a:r>
              <a:rPr lang="en-US" dirty="0"/>
              <a:t>19.</a:t>
            </a:r>
            <a:r>
              <a:rPr lang="sr-Latn-RS" dirty="0"/>
              <a:t>06</a:t>
            </a:r>
            <a:r>
              <a:rPr lang="en-US" dirty="0"/>
              <a:t>.20</a:t>
            </a:r>
            <a:r>
              <a:rPr lang="sr-Latn-RS" dirty="0"/>
              <a:t>23</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9" y="25396"/>
            <a:ext cx="1814512" cy="158306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2675" y="-37538"/>
            <a:ext cx="2219325" cy="1432505"/>
          </a:xfrm>
          <a:prstGeom prst="rect">
            <a:avLst/>
          </a:prstGeom>
        </p:spPr>
      </p:pic>
      <p:pic>
        <p:nvPicPr>
          <p:cNvPr id="5" name="Picture 4">
            <a:extLst>
              <a:ext uri="{FF2B5EF4-FFF2-40B4-BE49-F238E27FC236}">
                <a16:creationId xmlns:a16="http://schemas.microsoft.com/office/drawing/2014/main" id="{A817D256-2451-B2F5-601A-AC2380586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5253" y="442805"/>
            <a:ext cx="2413239" cy="735876"/>
          </a:xfrm>
          <a:prstGeom prst="rect">
            <a:avLst/>
          </a:prstGeom>
        </p:spPr>
      </p:pic>
      <p:sp>
        <p:nvSpPr>
          <p:cNvPr id="7" name="TextBox 6">
            <a:extLst>
              <a:ext uri="{FF2B5EF4-FFF2-40B4-BE49-F238E27FC236}">
                <a16:creationId xmlns:a16="http://schemas.microsoft.com/office/drawing/2014/main" id="{E1181FAA-63CA-C815-63F9-9E26FE954C79}"/>
              </a:ext>
            </a:extLst>
          </p:cNvPr>
          <p:cNvSpPr txBox="1"/>
          <p:nvPr/>
        </p:nvSpPr>
        <p:spPr>
          <a:xfrm>
            <a:off x="5297794" y="395244"/>
            <a:ext cx="3890866" cy="830997"/>
          </a:xfrm>
          <a:prstGeom prst="rect">
            <a:avLst/>
          </a:prstGeom>
          <a:noFill/>
        </p:spPr>
        <p:txBody>
          <a:bodyPr wrap="square" rtlCol="0">
            <a:spAutoFit/>
          </a:bodyPr>
          <a:lstStyle/>
          <a:p>
            <a:r>
              <a:rPr lang="sr-Latn-RS" sz="2400" dirty="0"/>
              <a:t>Virtual Atomic and Molecular</a:t>
            </a:r>
            <a:br>
              <a:rPr lang="sr-Latn-RS" sz="2400" dirty="0"/>
            </a:br>
            <a:r>
              <a:rPr lang="sr-Latn-RS" sz="2400" dirty="0"/>
              <a:t>Data Centre </a:t>
            </a:r>
            <a:r>
              <a:rPr lang="en-US" sz="2400" dirty="0"/>
              <a:t>- VAMDC</a:t>
            </a:r>
          </a:p>
        </p:txBody>
      </p:sp>
      <p:pic>
        <p:nvPicPr>
          <p:cNvPr id="10" name="Picture 9">
            <a:extLst>
              <a:ext uri="{FF2B5EF4-FFF2-40B4-BE49-F238E27FC236}">
                <a16:creationId xmlns:a16="http://schemas.microsoft.com/office/drawing/2014/main" id="{19995089-D633-07AC-069F-7A55843254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43593"/>
            <a:ext cx="1652588" cy="2728330"/>
          </a:xfrm>
          <a:prstGeom prst="rect">
            <a:avLst/>
          </a:prstGeom>
        </p:spPr>
      </p:pic>
    </p:spTree>
    <p:extLst>
      <p:ext uri="{BB962C8B-B14F-4D97-AF65-F5344CB8AC3E}">
        <p14:creationId xmlns:p14="http://schemas.microsoft.com/office/powerpoint/2010/main" val="235654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488" y="700088"/>
            <a:ext cx="11215687" cy="923330"/>
          </a:xfrm>
          <a:prstGeom prst="rect">
            <a:avLst/>
          </a:prstGeom>
          <a:noFill/>
        </p:spPr>
        <p:txBody>
          <a:bodyPr wrap="square" rtlCol="0">
            <a:spAutoFit/>
          </a:bodyPr>
          <a:lstStyle/>
          <a:p>
            <a:r>
              <a:rPr lang="en-GB" dirty="0"/>
              <a:t>The parameters which characterize collision processes are the cross sections. Electron collision cross sections depend on impact energy </a:t>
            </a:r>
            <a:r>
              <a:rPr lang="en-GB" i="1" dirty="0" err="1"/>
              <a:t>E</a:t>
            </a:r>
            <a:r>
              <a:rPr lang="en-GB" dirty="0" err="1"/>
              <a:t>o</a:t>
            </a:r>
            <a:r>
              <a:rPr lang="en-GB" dirty="0"/>
              <a:t> and scattering polar angles </a:t>
            </a:r>
            <a:r>
              <a:rPr lang="el-GR" i="1" dirty="0"/>
              <a:t>θ</a:t>
            </a:r>
            <a:r>
              <a:rPr lang="en-GB" i="1" dirty="0"/>
              <a:t> </a:t>
            </a:r>
            <a:r>
              <a:rPr lang="en-GB" dirty="0"/>
              <a:t>and </a:t>
            </a:r>
            <a:r>
              <a:rPr lang="en-GB" i="1" dirty="0"/>
              <a:t>φ</a:t>
            </a:r>
            <a:r>
              <a:rPr lang="en-GB" dirty="0"/>
              <a:t>. The differential cross section, for a specific well-defined excitation process indicated by the index </a:t>
            </a:r>
            <a:r>
              <a:rPr lang="en-GB" i="1" dirty="0"/>
              <a:t>n </a:t>
            </a:r>
            <a:r>
              <a:rPr lang="en-GB" dirty="0"/>
              <a:t>is defined as:</a:t>
            </a:r>
          </a:p>
        </p:txBody>
      </p:sp>
      <mc:AlternateContent xmlns:mc="http://schemas.openxmlformats.org/markup-compatibility/2006" xmlns:a14="http://schemas.microsoft.com/office/drawing/2010/main">
        <mc:Choice Requires="a14">
          <p:sp>
            <p:nvSpPr>
              <p:cNvPr id="5" name="Rectangle 4"/>
              <p:cNvSpPr/>
              <p:nvPr/>
            </p:nvSpPr>
            <p:spPr>
              <a:xfrm>
                <a:off x="2648000" y="1819049"/>
                <a:ext cx="6862662" cy="6767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sSub>
                            <m:sSubPr>
                              <m:ctrlPr>
                                <a:rPr lang="en-GB" i="1">
                                  <a:latin typeface="Cambria Math" panose="02040503050406030204" pitchFamily="18" charset="0"/>
                                </a:rPr>
                              </m:ctrlPr>
                            </m:sSubPr>
                            <m:e>
                              <m:r>
                                <a:rPr lang="en-GB" i="1">
                                  <a:latin typeface="Cambria Math" panose="02040503050406030204" pitchFamily="18" charset="0"/>
                                </a:rPr>
                                <m:t>𝜎</m:t>
                              </m:r>
                            </m:e>
                            <m:sub>
                              <m:r>
                                <a:rPr lang="en-GB" i="1">
                                  <a:latin typeface="Cambria Math" panose="02040503050406030204" pitchFamily="18" charset="0"/>
                                </a:rPr>
                                <m:t>𝑛</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𝑜</m:t>
                                  </m:r>
                                </m:sub>
                              </m:sSub>
                              <m:r>
                                <m:rPr>
                                  <m:sty m:val="p"/>
                                </m:rPr>
                                <a:rPr lang="en-GB" i="0">
                                  <a:latin typeface="Cambria Math" panose="02040503050406030204" pitchFamily="18" charset="0"/>
                                </a:rPr>
                                <m:t>Ω</m:t>
                              </m:r>
                            </m:e>
                          </m:d>
                        </m:num>
                        <m:den>
                          <m:r>
                            <a:rPr lang="en-GB" i="1">
                              <a:latin typeface="Cambria Math" panose="02040503050406030204" pitchFamily="18" charset="0"/>
                            </a:rPr>
                            <m:t>𝑑</m:t>
                          </m:r>
                          <m:r>
                            <m:rPr>
                              <m:sty m:val="p"/>
                            </m:rPr>
                            <a:rPr lang="en-GB" i="0">
                              <a:latin typeface="Cambria Math" panose="02040503050406030204" pitchFamily="18" charset="0"/>
                            </a:rPr>
                            <m:t>Ω</m:t>
                          </m:r>
                        </m:den>
                      </m:f>
                      <m:r>
                        <a:rPr lang="en-GB" i="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𝑓</m:t>
                              </m:r>
                            </m:sub>
                          </m:sSub>
                        </m:num>
                        <m:den>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𝑖</m:t>
                              </m:r>
                            </m:sub>
                          </m:sSub>
                        </m:den>
                      </m:f>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𝑓</m:t>
                                  </m:r>
                                </m:e>
                                <m:sub>
                                  <m:r>
                                    <a:rPr lang="en-GB" i="1">
                                      <a:latin typeface="Cambria Math" panose="02040503050406030204" pitchFamily="18" charset="0"/>
                                    </a:rPr>
                                    <m:t>𝑛</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𝑜</m:t>
                                      </m:r>
                                    </m:sub>
                                  </m:sSub>
                                  <m:r>
                                    <m:rPr>
                                      <m:sty m:val="p"/>
                                    </m:rPr>
                                    <a:rPr lang="en-GB" i="0">
                                      <a:latin typeface="Cambria Math" panose="02040503050406030204" pitchFamily="18" charset="0"/>
                                    </a:rPr>
                                    <m:t>Ω</m:t>
                                  </m:r>
                                </m:e>
                              </m:d>
                            </m:e>
                          </m:d>
                        </m:e>
                        <m:sup>
                          <m:r>
                            <a:rPr lang="en-GB" i="0">
                              <a:latin typeface="Cambria Math" panose="02040503050406030204" pitchFamily="18" charset="0"/>
                            </a:rPr>
                            <m:t>2</m:t>
                          </m:r>
                        </m:sup>
                      </m:sSup>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2648000" y="1819049"/>
                <a:ext cx="6862662" cy="676724"/>
              </a:xfrm>
              <a:prstGeom prst="rect">
                <a:avLst/>
              </a:prstGeom>
              <a:blipFill rotWithShape="0">
                <a:blip r:embed="rId2"/>
                <a:stretch>
                  <a:fillRect/>
                </a:stretch>
              </a:blipFill>
            </p:spPr>
            <p:txBody>
              <a:bodyPr/>
              <a:lstStyle/>
              <a:p>
                <a:r>
                  <a:rPr lang="en-GB">
                    <a:noFill/>
                  </a:rPr>
                  <a:t> </a:t>
                </a:r>
              </a:p>
            </p:txBody>
          </p:sp>
        </mc:Fallback>
      </mc:AlternateContent>
      <p:sp>
        <p:nvSpPr>
          <p:cNvPr id="6" name="TextBox 5"/>
          <p:cNvSpPr txBox="1"/>
          <p:nvPr/>
        </p:nvSpPr>
        <p:spPr>
          <a:xfrm>
            <a:off x="471488" y="2691404"/>
            <a:ext cx="11215687" cy="646331"/>
          </a:xfrm>
          <a:prstGeom prst="rect">
            <a:avLst/>
          </a:prstGeom>
          <a:noFill/>
        </p:spPr>
        <p:txBody>
          <a:bodyPr wrap="square" rtlCol="0">
            <a:spAutoFit/>
          </a:bodyPr>
          <a:lstStyle/>
          <a:p>
            <a:r>
              <a:rPr lang="en-GB" dirty="0"/>
              <a:t>where </a:t>
            </a:r>
            <a:r>
              <a:rPr lang="en-GB" i="1" dirty="0"/>
              <a:t>Ω </a:t>
            </a:r>
            <a:r>
              <a:rPr lang="en-GB" dirty="0"/>
              <a:t>is the polar angle of detection, </a:t>
            </a:r>
            <a:r>
              <a:rPr lang="en-GB" i="1" dirty="0" err="1"/>
              <a:t>ki</a:t>
            </a:r>
            <a:r>
              <a:rPr lang="en-GB" i="1" dirty="0"/>
              <a:t> </a:t>
            </a:r>
            <a:r>
              <a:rPr lang="en-GB" dirty="0"/>
              <a:t>and </a:t>
            </a:r>
            <a:r>
              <a:rPr lang="en-GB" i="1" dirty="0" err="1"/>
              <a:t>kf</a:t>
            </a:r>
            <a:r>
              <a:rPr lang="en-GB" i="1" dirty="0"/>
              <a:t> </a:t>
            </a:r>
            <a:r>
              <a:rPr lang="en-GB" dirty="0"/>
              <a:t>are the initial and final electron momenta, and </a:t>
            </a:r>
            <a:r>
              <a:rPr lang="en-GB" i="1" dirty="0" err="1"/>
              <a:t>fn</a:t>
            </a:r>
            <a:r>
              <a:rPr lang="en-GB" i="1" dirty="0"/>
              <a:t> </a:t>
            </a:r>
            <a:r>
              <a:rPr lang="en-GB" dirty="0"/>
              <a:t>is the complex scattering amplitude (</a:t>
            </a:r>
            <a:r>
              <a:rPr lang="en-GB" i="1" dirty="0"/>
              <a:t>n </a:t>
            </a:r>
            <a:r>
              <a:rPr lang="en-GB" dirty="0"/>
              <a:t>= 0 refers to elastic scattering).</a:t>
            </a:r>
          </a:p>
        </p:txBody>
      </p:sp>
      <p:sp>
        <p:nvSpPr>
          <p:cNvPr id="7" name="TextBox 6"/>
          <p:cNvSpPr txBox="1"/>
          <p:nvPr/>
        </p:nvSpPr>
        <p:spPr>
          <a:xfrm>
            <a:off x="471488" y="3857625"/>
            <a:ext cx="10772775" cy="369332"/>
          </a:xfrm>
          <a:prstGeom prst="rect">
            <a:avLst/>
          </a:prstGeom>
          <a:noFill/>
        </p:spPr>
        <p:txBody>
          <a:bodyPr wrap="square" rtlCol="0">
            <a:spAutoFit/>
          </a:bodyPr>
          <a:lstStyle/>
          <a:p>
            <a:r>
              <a:rPr lang="en-GB" dirty="0"/>
              <a:t>Integration over all scattering angles yields the integral and momentum transfer cross sections:</a:t>
            </a:r>
          </a:p>
        </p:txBody>
      </p:sp>
      <p:pic>
        <p:nvPicPr>
          <p:cNvPr id="8" name="Picture 7"/>
          <p:cNvPicPr>
            <a:picLocks noChangeAspect="1"/>
          </p:cNvPicPr>
          <p:nvPr/>
        </p:nvPicPr>
        <p:blipFill>
          <a:blip r:embed="rId3"/>
          <a:stretch>
            <a:fillRect/>
          </a:stretch>
        </p:blipFill>
        <p:spPr>
          <a:xfrm>
            <a:off x="3971925" y="4405722"/>
            <a:ext cx="4400550" cy="1044434"/>
          </a:xfrm>
          <a:prstGeom prst="rect">
            <a:avLst/>
          </a:prstGeom>
        </p:spPr>
      </p:pic>
      <p:pic>
        <p:nvPicPr>
          <p:cNvPr id="9" name="Picture 8"/>
          <p:cNvPicPr>
            <a:picLocks noChangeAspect="1"/>
          </p:cNvPicPr>
          <p:nvPr/>
        </p:nvPicPr>
        <p:blipFill>
          <a:blip r:embed="rId4"/>
          <a:stretch>
            <a:fillRect/>
          </a:stretch>
        </p:blipFill>
        <p:spPr>
          <a:xfrm>
            <a:off x="3714750" y="5628921"/>
            <a:ext cx="5197941" cy="970459"/>
          </a:xfrm>
          <a:prstGeom prst="rect">
            <a:avLst/>
          </a:prstGeom>
        </p:spPr>
      </p:pic>
      <p:sp>
        <p:nvSpPr>
          <p:cNvPr id="2" name="Slide Number Placeholder 5">
            <a:extLst>
              <a:ext uri="{FF2B5EF4-FFF2-40B4-BE49-F238E27FC236}">
                <a16:creationId xmlns:a16="http://schemas.microsoft.com/office/drawing/2014/main" id="{449ED994-CA7F-5952-B59A-1FCD63357F8B}"/>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D551E-57EC-4A4C-91DD-649DD69798C0}" type="slidenum">
              <a:rPr lang="en-US" altLang="en-US"/>
              <a:pPr eaLnBrk="1" hangingPunct="1"/>
              <a:t>10</a:t>
            </a:fld>
            <a:endParaRPr lang="en-US" altLang="en-US"/>
          </a:p>
        </p:txBody>
      </p:sp>
    </p:spTree>
    <p:extLst>
      <p:ext uri="{BB962C8B-B14F-4D97-AF65-F5344CB8AC3E}">
        <p14:creationId xmlns:p14="http://schemas.microsoft.com/office/powerpoint/2010/main" val="174703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3200"/>
              <a:t>Intensity measurements and DCS</a:t>
            </a:r>
          </a:p>
        </p:txBody>
      </p:sp>
      <p:sp>
        <p:nvSpPr>
          <p:cNvPr id="30723" name="Rectangle 3"/>
          <p:cNvSpPr>
            <a:spLocks noGrp="1" noChangeArrowheads="1"/>
          </p:cNvSpPr>
          <p:nvPr>
            <p:ph type="body" idx="1"/>
          </p:nvPr>
        </p:nvSpPr>
        <p:spPr/>
        <p:txBody>
          <a:bodyPr/>
          <a:lstStyle/>
          <a:p>
            <a:pPr>
              <a:lnSpc>
                <a:spcPct val="80000"/>
              </a:lnSpc>
            </a:pPr>
            <a:r>
              <a:rPr lang="en-US" altLang="en-US" sz="3600" i="1"/>
              <a:t>I</a:t>
            </a:r>
            <a:r>
              <a:rPr lang="en-US" altLang="en-US" sz="3600"/>
              <a:t>(</a:t>
            </a:r>
            <a:r>
              <a:rPr lang="en-US" altLang="en-US" sz="3600" i="1"/>
              <a:t>E</a:t>
            </a:r>
            <a:r>
              <a:rPr lang="en-US" altLang="en-US" sz="3600" baseline="-25000"/>
              <a:t>o</a:t>
            </a:r>
            <a:r>
              <a:rPr lang="en-US" altLang="en-US" sz="3600"/>
              <a:t>,</a:t>
            </a:r>
            <a:r>
              <a:rPr lang="el-GR" altLang="en-US" sz="3600" i="1"/>
              <a:t>θ</a:t>
            </a:r>
            <a:r>
              <a:rPr lang="en-US" altLang="en-US" sz="3600"/>
              <a:t>)=DCS(</a:t>
            </a:r>
            <a:r>
              <a:rPr lang="en-US" altLang="en-US" sz="3600" i="1"/>
              <a:t>E</a:t>
            </a:r>
            <a:r>
              <a:rPr lang="en-US" altLang="en-US" sz="3600" baseline="-25000"/>
              <a:t>o</a:t>
            </a:r>
            <a:r>
              <a:rPr lang="en-US" altLang="en-US" sz="3600"/>
              <a:t>,</a:t>
            </a:r>
            <a:r>
              <a:rPr lang="el-GR" altLang="en-US" sz="3600" i="1"/>
              <a:t>θ</a:t>
            </a:r>
            <a:r>
              <a:rPr lang="en-US" altLang="en-US" sz="3600"/>
              <a:t>)</a:t>
            </a:r>
            <a:r>
              <a:rPr lang="el-GR" altLang="en-US" sz="3600" i="1"/>
              <a:t>η</a:t>
            </a:r>
            <a:r>
              <a:rPr lang="en-US" altLang="en-US" sz="3600"/>
              <a:t>(</a:t>
            </a:r>
            <a:r>
              <a:rPr lang="en-US" altLang="en-US" sz="3600" i="1"/>
              <a:t>E</a:t>
            </a:r>
            <a:r>
              <a:rPr lang="en-US" altLang="en-US" sz="3600" baseline="-25000"/>
              <a:t>o</a:t>
            </a:r>
            <a:r>
              <a:rPr lang="en-US" altLang="en-US" sz="3600"/>
              <a:t>)</a:t>
            </a:r>
            <a:r>
              <a:rPr lang="en-US" altLang="en-US" sz="3600" i="1"/>
              <a:t>V</a:t>
            </a:r>
            <a:r>
              <a:rPr lang="en-US" altLang="en-US" sz="3600" i="1" baseline="-25000"/>
              <a:t>eff</a:t>
            </a:r>
            <a:r>
              <a:rPr lang="en-US" altLang="en-US" sz="3600"/>
              <a:t>(</a:t>
            </a:r>
            <a:r>
              <a:rPr lang="el-GR" altLang="en-US" sz="3600" i="1"/>
              <a:t>θ</a:t>
            </a:r>
            <a:r>
              <a:rPr lang="en-US" altLang="en-US" sz="3600"/>
              <a:t>)</a:t>
            </a:r>
          </a:p>
          <a:p>
            <a:pPr>
              <a:lnSpc>
                <a:spcPct val="80000"/>
              </a:lnSpc>
              <a:buFont typeface="Wingdings" panose="05000000000000000000" pitchFamily="2" charset="2"/>
              <a:buNone/>
            </a:pPr>
            <a:endParaRPr lang="en-US" altLang="en-US" sz="1600"/>
          </a:p>
          <a:p>
            <a:pPr>
              <a:lnSpc>
                <a:spcPct val="80000"/>
              </a:lnSpc>
              <a:buFont typeface="Wingdings" panose="05000000000000000000" pitchFamily="2" charset="2"/>
              <a:buNone/>
            </a:pPr>
            <a:r>
              <a:rPr lang="en-US" altLang="en-US" sz="1600"/>
              <a:t>Where are: DCS – differential cross section at the nominal angle and scattering angle averaged over the incident electron energy distribution and the detector energy and angle distributions, </a:t>
            </a:r>
            <a:r>
              <a:rPr lang="el-GR" altLang="en-US" sz="1600" i="1"/>
              <a:t>η</a:t>
            </a:r>
            <a:r>
              <a:rPr lang="en-US" altLang="en-US" sz="1600"/>
              <a:t> – response function of the detector detecting electrons of the energy </a:t>
            </a:r>
            <a:r>
              <a:rPr lang="en-US" altLang="en-US" sz="1600" i="1"/>
              <a:t>E</a:t>
            </a:r>
            <a:r>
              <a:rPr lang="en-US" altLang="en-US" sz="1600" baseline="-25000"/>
              <a:t>o</a:t>
            </a:r>
            <a:r>
              <a:rPr lang="en-US" altLang="en-US" sz="1600"/>
              <a:t>, </a:t>
            </a:r>
            <a:r>
              <a:rPr lang="en-US" altLang="en-US" sz="1600" i="1"/>
              <a:t>V</a:t>
            </a:r>
            <a:r>
              <a:rPr lang="en-US" altLang="en-US" sz="1600" i="1" baseline="-25000"/>
              <a:t>eff</a:t>
            </a:r>
            <a:r>
              <a:rPr lang="en-US" altLang="en-US" sz="1600" i="1"/>
              <a:t> – </a:t>
            </a:r>
            <a:r>
              <a:rPr lang="en-US" altLang="en-US" sz="1600"/>
              <a:t>effective scattering volume:</a:t>
            </a:r>
            <a:r>
              <a:rPr lang="en-US" altLang="en-US" sz="1800"/>
              <a:t> </a:t>
            </a:r>
          </a:p>
          <a:p>
            <a:pPr>
              <a:lnSpc>
                <a:spcPct val="80000"/>
              </a:lnSpc>
              <a:buFont typeface="Wingdings" panose="05000000000000000000" pitchFamily="2" charset="2"/>
              <a:buNone/>
            </a:pPr>
            <a:endParaRPr lang="en-US" altLang="en-US" sz="1800"/>
          </a:p>
          <a:p>
            <a:pPr>
              <a:lnSpc>
                <a:spcPct val="80000"/>
              </a:lnSpc>
            </a:pPr>
            <a:r>
              <a:rPr lang="en-US" altLang="en-US" sz="3600" i="1"/>
              <a:t>V</a:t>
            </a:r>
            <a:r>
              <a:rPr lang="en-US" altLang="en-US" sz="3600" i="1" baseline="-25000"/>
              <a:t>eff</a:t>
            </a:r>
            <a:r>
              <a:rPr lang="en-US" altLang="en-US" sz="3600"/>
              <a:t>(</a:t>
            </a:r>
            <a:r>
              <a:rPr lang="el-GR" altLang="en-US" sz="3600" i="1"/>
              <a:t>θ</a:t>
            </a:r>
            <a:r>
              <a:rPr lang="en-US" altLang="en-US" sz="3600"/>
              <a:t>)=∫</a:t>
            </a:r>
            <a:r>
              <a:rPr lang="en-US" altLang="en-US" sz="3600" baseline="-25000"/>
              <a:t>r</a:t>
            </a:r>
            <a:r>
              <a:rPr lang="el-GR" altLang="en-US" sz="3600" i="1"/>
              <a:t>ρ</a:t>
            </a:r>
            <a:r>
              <a:rPr lang="en-US" altLang="en-US" sz="3600"/>
              <a:t>(</a:t>
            </a:r>
            <a:r>
              <a:rPr lang="en-US" altLang="en-US" sz="3600" i="1"/>
              <a:t>r</a:t>
            </a:r>
            <a:r>
              <a:rPr lang="en-US" altLang="en-US" sz="3600"/>
              <a:t>)</a:t>
            </a:r>
            <a:r>
              <a:rPr lang="en-US" altLang="en-US" sz="3600" i="1"/>
              <a:t>f</a:t>
            </a:r>
            <a:r>
              <a:rPr lang="en-US" altLang="en-US" sz="3600"/>
              <a:t>(</a:t>
            </a:r>
            <a:r>
              <a:rPr lang="en-US" altLang="en-US" sz="3600" i="1"/>
              <a:t>r</a:t>
            </a:r>
            <a:r>
              <a:rPr lang="en-US" altLang="en-US" sz="3600"/>
              <a:t>)</a:t>
            </a:r>
            <a:r>
              <a:rPr lang="el-GR" altLang="en-US" sz="3600"/>
              <a:t>ΔΩ</a:t>
            </a:r>
            <a:r>
              <a:rPr lang="en-US" altLang="en-US" sz="3600"/>
              <a:t>(</a:t>
            </a:r>
            <a:r>
              <a:rPr lang="en-US" altLang="en-US" sz="3600" i="1"/>
              <a:t>r</a:t>
            </a:r>
            <a:r>
              <a:rPr lang="en-US" altLang="en-US" sz="3600"/>
              <a:t>)</a:t>
            </a:r>
            <a:r>
              <a:rPr lang="en-US" altLang="en-US" sz="3600" i="1"/>
              <a:t>G</a:t>
            </a:r>
            <a:r>
              <a:rPr lang="en-US" altLang="en-US" sz="3600"/>
              <a:t>[</a:t>
            </a:r>
            <a:r>
              <a:rPr lang="el-GR" altLang="en-US" sz="3600" i="1"/>
              <a:t>θ</a:t>
            </a:r>
            <a:r>
              <a:rPr lang="en-US" altLang="en-US" sz="3600"/>
              <a:t>(</a:t>
            </a:r>
            <a:r>
              <a:rPr lang="en-US" altLang="en-US" sz="3600" i="1"/>
              <a:t>r</a:t>
            </a:r>
            <a:r>
              <a:rPr lang="en-US" altLang="en-US" sz="3600"/>
              <a:t>)]d</a:t>
            </a:r>
            <a:r>
              <a:rPr lang="en-US" altLang="en-US" sz="3600" i="1"/>
              <a:t>r</a:t>
            </a:r>
            <a:endParaRPr lang="en-US" altLang="en-US" sz="3600"/>
          </a:p>
          <a:p>
            <a:pPr>
              <a:lnSpc>
                <a:spcPct val="80000"/>
              </a:lnSpc>
              <a:buFont typeface="Wingdings" panose="05000000000000000000" pitchFamily="2" charset="2"/>
              <a:buNone/>
            </a:pPr>
            <a:endParaRPr lang="en-US" altLang="en-US" sz="1600"/>
          </a:p>
          <a:p>
            <a:pPr>
              <a:lnSpc>
                <a:spcPct val="80000"/>
              </a:lnSpc>
              <a:buFont typeface="Wingdings" panose="05000000000000000000" pitchFamily="2" charset="2"/>
              <a:buNone/>
            </a:pPr>
            <a:r>
              <a:rPr lang="en-US" altLang="en-US" sz="1600"/>
              <a:t>Where are: </a:t>
            </a:r>
            <a:r>
              <a:rPr lang="el-GR" altLang="en-US" sz="1600" i="1"/>
              <a:t>ρ</a:t>
            </a:r>
            <a:r>
              <a:rPr lang="en-US" altLang="en-US" sz="1600"/>
              <a:t>(</a:t>
            </a:r>
            <a:r>
              <a:rPr lang="en-US" altLang="en-US" sz="1600" i="1"/>
              <a:t>r</a:t>
            </a:r>
            <a:r>
              <a:rPr lang="en-US" altLang="en-US" sz="1600"/>
              <a:t>) – the spatial distribution of the target beam, </a:t>
            </a:r>
            <a:r>
              <a:rPr lang="en-US" altLang="en-US" sz="1600" i="1"/>
              <a:t>f</a:t>
            </a:r>
            <a:r>
              <a:rPr lang="en-US" altLang="en-US" sz="1600"/>
              <a:t>(</a:t>
            </a:r>
            <a:r>
              <a:rPr lang="en-US" altLang="en-US" sz="1600" i="1"/>
              <a:t>r</a:t>
            </a:r>
            <a:r>
              <a:rPr lang="en-US" altLang="en-US" sz="1600"/>
              <a:t>) – the spatial distribution function of the incident electron flux, </a:t>
            </a:r>
            <a:r>
              <a:rPr lang="el-GR" altLang="en-US" sz="1600"/>
              <a:t>ΔΩ</a:t>
            </a:r>
            <a:r>
              <a:rPr lang="en-US" altLang="en-US" sz="1600"/>
              <a:t>(</a:t>
            </a:r>
            <a:r>
              <a:rPr lang="en-US" altLang="en-US" sz="1600" i="1"/>
              <a:t>r</a:t>
            </a:r>
            <a:r>
              <a:rPr lang="en-US" altLang="en-US" sz="1600"/>
              <a:t>) – the solid angle subtended by the electron detector at the scattering point </a:t>
            </a:r>
            <a:r>
              <a:rPr lang="en-US" altLang="en-US" sz="1600" i="1"/>
              <a:t>r</a:t>
            </a:r>
            <a:r>
              <a:rPr lang="en-US" altLang="en-US" sz="1600"/>
              <a:t>, </a:t>
            </a:r>
            <a:r>
              <a:rPr lang="en-US" altLang="en-US" sz="1600" i="1"/>
              <a:t>G</a:t>
            </a:r>
            <a:r>
              <a:rPr lang="en-US" altLang="en-US" sz="1600"/>
              <a:t>[</a:t>
            </a:r>
            <a:r>
              <a:rPr lang="el-GR" altLang="en-US" sz="1600" i="1"/>
              <a:t>θ</a:t>
            </a:r>
            <a:r>
              <a:rPr lang="en-US" altLang="en-US" sz="1600"/>
              <a:t>(</a:t>
            </a:r>
            <a:r>
              <a:rPr lang="en-US" altLang="en-US" sz="1600" i="1"/>
              <a:t>r</a:t>
            </a:r>
            <a:r>
              <a:rPr lang="en-US" altLang="en-US" sz="1600"/>
              <a:t>)] – the assumed angular dependence in the region of interest.</a:t>
            </a:r>
          </a:p>
        </p:txBody>
      </p:sp>
      <p:sp>
        <p:nvSpPr>
          <p:cNvPr id="30726" name="Slide Number Placeholder 5"/>
          <p:cNvSpPr txBox="1">
            <a:spLocks noGrp="1"/>
          </p:cNvSpPr>
          <p:nvPr/>
        </p:nvSpPr>
        <p:spPr bwMode="auto">
          <a:xfrm>
            <a:off x="10558462" y="6400800"/>
            <a:ext cx="1633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91AC0126-16ED-4286-A2FC-1B3E9E6E809E}" type="slidenum">
              <a:rPr lang="en-US" altLang="en-US" sz="1400"/>
              <a:pPr algn="ctr" eaLnBrk="1" hangingPunct="1"/>
              <a:t>11</a:t>
            </a:fld>
            <a:endParaRPr lang="en-US"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355794"/>
            <a:ext cx="10515600" cy="1325563"/>
          </a:xfrm>
        </p:spPr>
        <p:txBody>
          <a:bodyPr/>
          <a:lstStyle/>
          <a:p>
            <a:pPr algn="ctr"/>
            <a:r>
              <a:rPr lang="en-US" altLang="en-US" sz="3200" dirty="0"/>
              <a:t>Effective Path Length Correction</a:t>
            </a:r>
          </a:p>
        </p:txBody>
      </p:sp>
      <p:pic>
        <p:nvPicPr>
          <p:cNvPr id="3174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14389" y="1417256"/>
            <a:ext cx="4929188" cy="432874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Text Box 6"/>
          <p:cNvSpPr txBox="1">
            <a:spLocks noChangeArrowheads="1"/>
          </p:cNvSpPr>
          <p:nvPr/>
        </p:nvSpPr>
        <p:spPr bwMode="auto">
          <a:xfrm>
            <a:off x="357187" y="6034087"/>
            <a:ext cx="608647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dirty="0"/>
              <a:t>R. </a:t>
            </a:r>
            <a:r>
              <a:rPr lang="en-US" altLang="en-US" dirty="0" err="1"/>
              <a:t>Brinkmann</a:t>
            </a:r>
            <a:r>
              <a:rPr lang="en-US" altLang="en-US" dirty="0"/>
              <a:t> and S. </a:t>
            </a:r>
            <a:r>
              <a:rPr lang="en-US" altLang="en-US" dirty="0" err="1"/>
              <a:t>Trajmar</a:t>
            </a:r>
            <a:r>
              <a:rPr lang="en-US" altLang="en-US" dirty="0"/>
              <a:t> 1981 </a:t>
            </a:r>
            <a:r>
              <a:rPr lang="en-US" altLang="en-US" i="1" dirty="0" err="1"/>
              <a:t>J.Phys.E</a:t>
            </a:r>
            <a:r>
              <a:rPr lang="en-US" altLang="en-US" i="1" dirty="0"/>
              <a:t>: Sci. </a:t>
            </a:r>
            <a:r>
              <a:rPr lang="en-US" altLang="en-US" i="1" dirty="0" err="1"/>
              <a:t>Instrum</a:t>
            </a:r>
            <a:r>
              <a:rPr lang="en-US" altLang="en-US" i="1" dirty="0"/>
              <a:t>. </a:t>
            </a:r>
            <a:r>
              <a:rPr lang="en-US" altLang="en-US" b="1" dirty="0"/>
              <a:t>14</a:t>
            </a:r>
            <a:r>
              <a:rPr lang="en-US" altLang="en-US" dirty="0"/>
              <a:t> 245 </a:t>
            </a:r>
          </a:p>
        </p:txBody>
      </p:sp>
      <p:sp>
        <p:nvSpPr>
          <p:cNvPr id="31753" name="Slide Number Placeholder 5"/>
          <p:cNvSpPr txBox="1">
            <a:spLocks noGrp="1"/>
          </p:cNvSpPr>
          <p:nvPr/>
        </p:nvSpPr>
        <p:spPr bwMode="auto">
          <a:xfrm>
            <a:off x="105918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F78D8552-5C69-495B-940D-607598096ABF}" type="slidenum">
              <a:rPr lang="en-US" altLang="en-US" sz="1400"/>
              <a:pPr algn="ctr" eaLnBrk="1" hangingPunct="1"/>
              <a:t>12</a:t>
            </a:fld>
            <a:endParaRPr lang="en-US" altLang="en-US" sz="1400" dirty="0"/>
          </a:p>
        </p:txBody>
      </p:sp>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602" y="1417256"/>
            <a:ext cx="5884947"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74643" y="5477470"/>
            <a:ext cx="5345905" cy="923330"/>
          </a:xfrm>
          <a:prstGeom prst="rect">
            <a:avLst/>
          </a:prstGeom>
          <a:noFill/>
        </p:spPr>
        <p:txBody>
          <a:bodyPr wrap="square" rtlCol="0">
            <a:spAutoFit/>
          </a:bodyPr>
          <a:lstStyle/>
          <a:p>
            <a:r>
              <a:rPr lang="en-GB" altLang="en-US" dirty="0"/>
              <a:t>User-friendly software for resolving some of the parameters in electron spectrometry experiments: scattering volume correction factor</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Slide Number Placeholder 7"/>
          <p:cNvSpPr txBox="1">
            <a:spLocks noGrp="1"/>
          </p:cNvSpPr>
          <p:nvPr/>
        </p:nvSpPr>
        <p:spPr bwMode="auto">
          <a:xfrm>
            <a:off x="105918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26256FF0-833C-4899-9EFA-4B23E60DF377}" type="slidenum">
              <a:rPr lang="en-US" altLang="en-US" sz="1400"/>
              <a:pPr algn="ctr" eaLnBrk="1" hangingPunct="1"/>
              <a:t>13</a:t>
            </a:fld>
            <a:endParaRPr lang="en-US" altLang="en-US" sz="1400"/>
          </a:p>
        </p:txBody>
      </p:sp>
      <p:sp>
        <p:nvSpPr>
          <p:cNvPr id="41989" name="Rectangle 2"/>
          <p:cNvSpPr>
            <a:spLocks noGrp="1" noChangeArrowheads="1"/>
          </p:cNvSpPr>
          <p:nvPr>
            <p:ph type="title" idx="4294967295"/>
          </p:nvPr>
        </p:nvSpPr>
        <p:spPr>
          <a:xfrm>
            <a:off x="4200525" y="257175"/>
            <a:ext cx="8001000" cy="1371600"/>
          </a:xfrm>
        </p:spPr>
        <p:txBody>
          <a:bodyPr/>
          <a:lstStyle/>
          <a:p>
            <a:pPr algn="ctr" eaLnBrk="1" hangingPunct="1"/>
            <a:r>
              <a:rPr lang="en-GB" altLang="en-US" sz="2000" dirty="0"/>
              <a:t>User-friendly software for resolving some of the parameters in electron spectrometry experiments: scattering volume correction factor and</a:t>
            </a:r>
            <a:br>
              <a:rPr lang="en-GB" altLang="en-US" sz="2000" dirty="0"/>
            </a:br>
            <a:r>
              <a:rPr lang="en-GB" altLang="en-US" sz="2000" dirty="0"/>
              <a:t> </a:t>
            </a:r>
            <a:r>
              <a:rPr lang="en-GB" altLang="en-US" sz="2000" b="1" dirty="0"/>
              <a:t>metal vapour pressure curves</a:t>
            </a:r>
            <a:r>
              <a:rPr lang="en-US" altLang="en-US" sz="2900" b="1" dirty="0"/>
              <a:t> </a:t>
            </a:r>
          </a:p>
        </p:txBody>
      </p:sp>
      <p:pic>
        <p:nvPicPr>
          <p:cNvPr id="419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738" y="1628775"/>
            <a:ext cx="6629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09" y="728663"/>
            <a:ext cx="4005263" cy="26483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2" y="3847148"/>
            <a:ext cx="4162759" cy="27822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23887" y="388143"/>
            <a:ext cx="6091238" cy="1325563"/>
          </a:xfrm>
        </p:spPr>
        <p:txBody>
          <a:bodyPr/>
          <a:lstStyle/>
          <a:p>
            <a:pPr algn="ctr"/>
            <a:r>
              <a:rPr lang="en-US" altLang="en-US" dirty="0">
                <a:solidFill>
                  <a:srgbClr val="FF0000"/>
                </a:solidFill>
              </a:rPr>
              <a:t>Normalization of DCS</a:t>
            </a:r>
          </a:p>
        </p:txBody>
      </p:sp>
      <p:sp>
        <p:nvSpPr>
          <p:cNvPr id="33795" name="Rectangle 3"/>
          <p:cNvSpPr>
            <a:spLocks noGrp="1" noChangeArrowheads="1"/>
          </p:cNvSpPr>
          <p:nvPr>
            <p:ph type="body" idx="1"/>
          </p:nvPr>
        </p:nvSpPr>
        <p:spPr>
          <a:xfrm>
            <a:off x="838200" y="1825625"/>
            <a:ext cx="6362700" cy="4351338"/>
          </a:xfrm>
        </p:spPr>
        <p:txBody>
          <a:bodyPr/>
          <a:lstStyle/>
          <a:p>
            <a:pPr eaLnBrk="1" hangingPunct="1">
              <a:buClrTx/>
              <a:buSzTx/>
              <a:buFontTx/>
              <a:buChar char="•"/>
            </a:pPr>
            <a:r>
              <a:rPr lang="en-US" altLang="en-US" sz="3200" i="1" dirty="0">
                <a:solidFill>
                  <a:srgbClr val="000000"/>
                </a:solidFill>
              </a:rPr>
              <a:t>f</a:t>
            </a:r>
            <a:r>
              <a:rPr lang="en-US" altLang="en-US" sz="3200" dirty="0">
                <a:solidFill>
                  <a:srgbClr val="000000"/>
                </a:solidFill>
              </a:rPr>
              <a:t>(</a:t>
            </a:r>
            <a:r>
              <a:rPr lang="en-US" altLang="en-US" sz="3200" i="1" dirty="0" err="1">
                <a:solidFill>
                  <a:srgbClr val="000000"/>
                </a:solidFill>
              </a:rPr>
              <a:t>K</a:t>
            </a:r>
            <a:r>
              <a:rPr lang="en-US" altLang="en-US" sz="3200" dirty="0" err="1">
                <a:solidFill>
                  <a:srgbClr val="000000"/>
                </a:solidFill>
              </a:rPr>
              <a:t>,</a:t>
            </a:r>
            <a:r>
              <a:rPr lang="en-US" altLang="en-US" sz="3200" i="1" dirty="0" err="1">
                <a:solidFill>
                  <a:srgbClr val="000000"/>
                </a:solidFill>
              </a:rPr>
              <a:t>E</a:t>
            </a:r>
            <a:r>
              <a:rPr lang="en-US" altLang="en-US" sz="3200" baseline="-25000" dirty="0" err="1">
                <a:solidFill>
                  <a:srgbClr val="000000"/>
                </a:solidFill>
              </a:rPr>
              <a:t>o</a:t>
            </a:r>
            <a:r>
              <a:rPr lang="en-US" altLang="en-US" sz="3200" dirty="0">
                <a:solidFill>
                  <a:srgbClr val="000000"/>
                </a:solidFill>
              </a:rPr>
              <a:t>)=</a:t>
            </a:r>
            <a:r>
              <a:rPr lang="el-GR" altLang="en-US" sz="3200" dirty="0">
                <a:solidFill>
                  <a:srgbClr val="000000"/>
                </a:solidFill>
              </a:rPr>
              <a:t>ω</a:t>
            </a:r>
            <a:r>
              <a:rPr lang="en-US" altLang="en-US" sz="3200" i="1" dirty="0">
                <a:solidFill>
                  <a:srgbClr val="000000"/>
                </a:solidFill>
              </a:rPr>
              <a:t>/2∙k</a:t>
            </a:r>
            <a:r>
              <a:rPr lang="en-US" altLang="en-US" sz="3200" i="1" baseline="-25000" dirty="0">
                <a:solidFill>
                  <a:srgbClr val="000000"/>
                </a:solidFill>
              </a:rPr>
              <a:t>i </a:t>
            </a:r>
            <a:r>
              <a:rPr lang="en-US" altLang="en-US" sz="3200" dirty="0">
                <a:solidFill>
                  <a:srgbClr val="000000"/>
                </a:solidFill>
              </a:rPr>
              <a:t>/</a:t>
            </a:r>
            <a:r>
              <a:rPr lang="en-US" altLang="en-US" sz="3200" i="1" dirty="0" err="1">
                <a:solidFill>
                  <a:srgbClr val="000000"/>
                </a:solidFill>
              </a:rPr>
              <a:t>k</a:t>
            </a:r>
            <a:r>
              <a:rPr lang="en-US" altLang="en-US" sz="3200" i="1" baseline="-25000" dirty="0" err="1">
                <a:solidFill>
                  <a:srgbClr val="000000"/>
                </a:solidFill>
              </a:rPr>
              <a:t>f</a:t>
            </a:r>
            <a:r>
              <a:rPr lang="en-US" altLang="en-US" sz="3200" i="1" dirty="0">
                <a:solidFill>
                  <a:srgbClr val="000000"/>
                </a:solidFill>
              </a:rPr>
              <a:t> ∙K</a:t>
            </a:r>
            <a:r>
              <a:rPr lang="en-US" altLang="en-US" sz="3200" i="1" baseline="30000" dirty="0">
                <a:solidFill>
                  <a:srgbClr val="000000"/>
                </a:solidFill>
              </a:rPr>
              <a:t>2</a:t>
            </a:r>
            <a:r>
              <a:rPr lang="en-US" altLang="en-US" sz="3200" i="1" dirty="0">
                <a:solidFill>
                  <a:srgbClr val="000000"/>
                </a:solidFill>
              </a:rPr>
              <a:t>∙DCS(</a:t>
            </a:r>
            <a:r>
              <a:rPr lang="en-US" altLang="en-US" sz="3200" i="1" dirty="0" err="1">
                <a:solidFill>
                  <a:srgbClr val="000000"/>
                </a:solidFill>
              </a:rPr>
              <a:t>E</a:t>
            </a:r>
            <a:r>
              <a:rPr lang="en-US" altLang="en-US" sz="3200" i="1" baseline="-25000" dirty="0" err="1">
                <a:solidFill>
                  <a:srgbClr val="000000"/>
                </a:solidFill>
              </a:rPr>
              <a:t>o</a:t>
            </a:r>
            <a:r>
              <a:rPr lang="en-US" altLang="en-US" sz="3200" i="1" dirty="0">
                <a:solidFill>
                  <a:srgbClr val="000000"/>
                </a:solidFill>
              </a:rPr>
              <a:t>,</a:t>
            </a:r>
            <a:r>
              <a:rPr lang="el-GR" altLang="en-US" sz="3200" i="1" dirty="0">
                <a:solidFill>
                  <a:srgbClr val="000000"/>
                </a:solidFill>
              </a:rPr>
              <a:t>θ</a:t>
            </a:r>
            <a:r>
              <a:rPr lang="en-US" altLang="en-US" sz="3200" dirty="0">
                <a:solidFill>
                  <a:srgbClr val="000000"/>
                </a:solidFill>
              </a:rPr>
              <a:t>)</a:t>
            </a:r>
          </a:p>
          <a:p>
            <a:pPr eaLnBrk="1" hangingPunct="1">
              <a:buClrTx/>
              <a:buSzTx/>
              <a:buFontTx/>
              <a:buNone/>
            </a:pPr>
            <a:r>
              <a:rPr lang="en-US" altLang="en-US" sz="1600" dirty="0">
                <a:solidFill>
                  <a:srgbClr val="000000"/>
                </a:solidFill>
              </a:rPr>
              <a:t>Where are: </a:t>
            </a:r>
            <a:r>
              <a:rPr lang="en-US" altLang="en-US" sz="1600" i="1" dirty="0">
                <a:solidFill>
                  <a:srgbClr val="000000"/>
                </a:solidFill>
              </a:rPr>
              <a:t>f</a:t>
            </a:r>
            <a:r>
              <a:rPr lang="en-US" altLang="en-US" sz="1600" dirty="0">
                <a:solidFill>
                  <a:srgbClr val="000000"/>
                </a:solidFill>
              </a:rPr>
              <a:t>(</a:t>
            </a:r>
            <a:r>
              <a:rPr lang="en-US" altLang="en-US" sz="1600" i="1" dirty="0" err="1">
                <a:solidFill>
                  <a:srgbClr val="000000"/>
                </a:solidFill>
              </a:rPr>
              <a:t>K,E</a:t>
            </a:r>
            <a:r>
              <a:rPr lang="en-US" altLang="en-US" sz="1600" baseline="-25000" dirty="0" err="1">
                <a:solidFill>
                  <a:srgbClr val="000000"/>
                </a:solidFill>
              </a:rPr>
              <a:t>o</a:t>
            </a:r>
            <a:r>
              <a:rPr lang="en-US" altLang="en-US" sz="1600" dirty="0">
                <a:solidFill>
                  <a:srgbClr val="000000"/>
                </a:solidFill>
              </a:rPr>
              <a:t>) – generalized oscillator strength </a:t>
            </a:r>
            <a:r>
              <a:rPr lang="en-US" altLang="en-US" sz="1600" i="1" dirty="0" err="1">
                <a:solidFill>
                  <a:srgbClr val="000000"/>
                </a:solidFill>
              </a:rPr>
              <a:t>k</a:t>
            </a:r>
            <a:r>
              <a:rPr lang="en-US" altLang="en-US" sz="1600" i="1" baseline="-25000" dirty="0" err="1">
                <a:solidFill>
                  <a:srgbClr val="000000"/>
                </a:solidFill>
              </a:rPr>
              <a:t>i</a:t>
            </a:r>
            <a:r>
              <a:rPr lang="en-US" altLang="en-US" sz="1600" dirty="0">
                <a:solidFill>
                  <a:srgbClr val="000000"/>
                </a:solidFill>
              </a:rPr>
              <a:t> and </a:t>
            </a:r>
            <a:r>
              <a:rPr lang="en-US" altLang="en-US" sz="1600" i="1" dirty="0" err="1">
                <a:solidFill>
                  <a:srgbClr val="000000"/>
                </a:solidFill>
              </a:rPr>
              <a:t>k</a:t>
            </a:r>
            <a:r>
              <a:rPr lang="en-US" altLang="en-US" sz="1600" i="1" baseline="-25000" dirty="0" err="1">
                <a:solidFill>
                  <a:srgbClr val="000000"/>
                </a:solidFill>
              </a:rPr>
              <a:t>f</a:t>
            </a:r>
            <a:r>
              <a:rPr lang="en-US" altLang="en-US" sz="1600" baseline="-25000" dirty="0">
                <a:solidFill>
                  <a:srgbClr val="000000"/>
                </a:solidFill>
              </a:rPr>
              <a:t> </a:t>
            </a:r>
            <a:r>
              <a:rPr lang="en-US" altLang="en-US" sz="1600" dirty="0">
                <a:solidFill>
                  <a:srgbClr val="000000"/>
                </a:solidFill>
              </a:rPr>
              <a:t> -</a:t>
            </a:r>
            <a:r>
              <a:rPr lang="en-US" altLang="en-US" sz="1600" baseline="-25000" dirty="0">
                <a:solidFill>
                  <a:srgbClr val="000000"/>
                </a:solidFill>
              </a:rPr>
              <a:t> </a:t>
            </a:r>
            <a:r>
              <a:rPr lang="en-US" altLang="en-US" sz="1600" dirty="0">
                <a:solidFill>
                  <a:srgbClr val="000000"/>
                </a:solidFill>
              </a:rPr>
              <a:t>incident and final electron momenta, </a:t>
            </a:r>
            <a:r>
              <a:rPr lang="en-US" altLang="en-US" sz="1600" i="1" dirty="0">
                <a:solidFill>
                  <a:srgbClr val="000000"/>
                </a:solidFill>
              </a:rPr>
              <a:t>K</a:t>
            </a:r>
            <a:r>
              <a:rPr lang="en-US" altLang="en-US" sz="1600" i="1" baseline="30000" dirty="0">
                <a:solidFill>
                  <a:srgbClr val="000000"/>
                </a:solidFill>
              </a:rPr>
              <a:t>2</a:t>
            </a:r>
            <a:r>
              <a:rPr lang="en-US" altLang="en-US" sz="1600" dirty="0">
                <a:solidFill>
                  <a:srgbClr val="000000"/>
                </a:solidFill>
              </a:rPr>
              <a:t> – momentum transfer, </a:t>
            </a:r>
            <a:r>
              <a:rPr lang="el-GR" altLang="en-US" sz="1600" dirty="0">
                <a:solidFill>
                  <a:srgbClr val="000000"/>
                </a:solidFill>
              </a:rPr>
              <a:t>ω</a:t>
            </a:r>
            <a:r>
              <a:rPr lang="en-US" altLang="en-US" sz="1600" dirty="0">
                <a:solidFill>
                  <a:srgbClr val="000000"/>
                </a:solidFill>
              </a:rPr>
              <a:t> </a:t>
            </a:r>
            <a:r>
              <a:rPr lang="en-US" altLang="en-US" sz="1600" i="1" dirty="0">
                <a:solidFill>
                  <a:srgbClr val="000000"/>
                </a:solidFill>
              </a:rPr>
              <a:t>– </a:t>
            </a:r>
            <a:r>
              <a:rPr lang="en-US" altLang="en-US" sz="1600" dirty="0">
                <a:solidFill>
                  <a:srgbClr val="000000"/>
                </a:solidFill>
              </a:rPr>
              <a:t>excitation energy </a:t>
            </a:r>
          </a:p>
          <a:p>
            <a:pPr eaLnBrk="1" hangingPunct="1">
              <a:buClrTx/>
              <a:buSzTx/>
              <a:buFontTx/>
              <a:buNone/>
            </a:pPr>
            <a:r>
              <a:rPr lang="en-US" altLang="en-US" sz="3200" i="1" dirty="0">
                <a:solidFill>
                  <a:srgbClr val="000000"/>
                </a:solidFill>
              </a:rPr>
              <a:t>	K</a:t>
            </a:r>
            <a:r>
              <a:rPr lang="en-US" altLang="en-US" sz="3200" i="1" baseline="30000" dirty="0">
                <a:solidFill>
                  <a:srgbClr val="000000"/>
                </a:solidFill>
              </a:rPr>
              <a:t>2</a:t>
            </a:r>
            <a:r>
              <a:rPr lang="en-US" altLang="en-US" sz="3200" dirty="0">
                <a:solidFill>
                  <a:srgbClr val="000000"/>
                </a:solidFill>
              </a:rPr>
              <a:t>=2 </a:t>
            </a:r>
            <a:r>
              <a:rPr lang="en-US" altLang="en-US" sz="3200" i="1" dirty="0">
                <a:solidFill>
                  <a:srgbClr val="000000"/>
                </a:solidFill>
              </a:rPr>
              <a:t>E</a:t>
            </a:r>
            <a:r>
              <a:rPr lang="en-US" altLang="en-US" sz="3200" dirty="0">
                <a:solidFill>
                  <a:srgbClr val="000000"/>
                </a:solidFill>
              </a:rPr>
              <a:t> [2-</a:t>
            </a:r>
            <a:r>
              <a:rPr lang="el-GR" altLang="en-US" sz="3200" dirty="0">
                <a:solidFill>
                  <a:srgbClr val="000000"/>
                </a:solidFill>
              </a:rPr>
              <a:t>ω</a:t>
            </a:r>
            <a:r>
              <a:rPr lang="en-US" altLang="en-US" sz="3200" dirty="0">
                <a:solidFill>
                  <a:srgbClr val="000000"/>
                </a:solidFill>
              </a:rPr>
              <a:t>/</a:t>
            </a:r>
            <a:r>
              <a:rPr lang="en-US" altLang="en-US" sz="3200" i="1" dirty="0" err="1">
                <a:solidFill>
                  <a:srgbClr val="000000"/>
                </a:solidFill>
              </a:rPr>
              <a:t>E</a:t>
            </a:r>
            <a:r>
              <a:rPr lang="en-US" altLang="en-US" sz="3200" baseline="-25000" dirty="0" err="1">
                <a:solidFill>
                  <a:srgbClr val="000000"/>
                </a:solidFill>
              </a:rPr>
              <a:t>o</a:t>
            </a:r>
            <a:r>
              <a:rPr lang="en-US" altLang="en-US" sz="3200" dirty="0">
                <a:solidFill>
                  <a:srgbClr val="000000"/>
                </a:solidFill>
              </a:rPr>
              <a:t> – 2(1- </a:t>
            </a:r>
            <a:r>
              <a:rPr lang="el-GR" altLang="en-US" sz="3200" dirty="0">
                <a:solidFill>
                  <a:srgbClr val="000000"/>
                </a:solidFill>
              </a:rPr>
              <a:t>ω</a:t>
            </a:r>
            <a:r>
              <a:rPr lang="en-US" altLang="en-US" sz="3200" dirty="0">
                <a:solidFill>
                  <a:srgbClr val="000000"/>
                </a:solidFill>
              </a:rPr>
              <a:t>/</a:t>
            </a:r>
            <a:r>
              <a:rPr lang="en-US" altLang="en-US" sz="3200" i="1" dirty="0" err="1">
                <a:solidFill>
                  <a:srgbClr val="000000"/>
                </a:solidFill>
              </a:rPr>
              <a:t>E</a:t>
            </a:r>
            <a:r>
              <a:rPr lang="en-US" altLang="en-US" sz="3200" baseline="-25000" dirty="0" err="1">
                <a:solidFill>
                  <a:srgbClr val="000000"/>
                </a:solidFill>
              </a:rPr>
              <a:t>o</a:t>
            </a:r>
            <a:r>
              <a:rPr lang="en-US" altLang="en-US" sz="3200" dirty="0">
                <a:solidFill>
                  <a:srgbClr val="000000"/>
                </a:solidFill>
              </a:rPr>
              <a:t>)</a:t>
            </a:r>
            <a:r>
              <a:rPr lang="en-US" altLang="en-US" sz="3200" baseline="30000" dirty="0">
                <a:solidFill>
                  <a:srgbClr val="000000"/>
                </a:solidFill>
              </a:rPr>
              <a:t>1/2</a:t>
            </a:r>
            <a:r>
              <a:rPr lang="en-US" altLang="en-US" sz="3200" dirty="0">
                <a:solidFill>
                  <a:srgbClr val="000000"/>
                </a:solidFill>
              </a:rPr>
              <a:t>cos(</a:t>
            </a:r>
            <a:r>
              <a:rPr lang="el-GR" altLang="en-US" sz="3200" i="1" dirty="0">
                <a:solidFill>
                  <a:srgbClr val="000000"/>
                </a:solidFill>
              </a:rPr>
              <a:t>θ</a:t>
            </a:r>
            <a:r>
              <a:rPr lang="en-US" altLang="en-US" sz="3200" dirty="0">
                <a:solidFill>
                  <a:srgbClr val="000000"/>
                </a:solidFill>
              </a:rPr>
              <a:t>)]</a:t>
            </a:r>
          </a:p>
          <a:p>
            <a:pPr eaLnBrk="1" hangingPunct="1">
              <a:spcBef>
                <a:spcPct val="50000"/>
              </a:spcBef>
              <a:buClrTx/>
              <a:buSzTx/>
              <a:buFontTx/>
              <a:buChar char="•"/>
            </a:pPr>
            <a:r>
              <a:rPr lang="en-US" altLang="en-US" sz="2400" b="1" i="1" dirty="0">
                <a:solidFill>
                  <a:srgbClr val="000000"/>
                </a:solidFill>
              </a:rPr>
              <a:t>E. </a:t>
            </a:r>
            <a:r>
              <a:rPr lang="en-US" altLang="en-US" sz="2400" b="1" i="1" dirty="0" err="1">
                <a:solidFill>
                  <a:srgbClr val="000000"/>
                </a:solidFill>
              </a:rPr>
              <a:t>Lassettre</a:t>
            </a:r>
            <a:r>
              <a:rPr lang="en-US" altLang="en-US" sz="2400" dirty="0">
                <a:solidFill>
                  <a:srgbClr val="000000"/>
                </a:solidFill>
              </a:rPr>
              <a:t> – (1959) extrapolation procedure</a:t>
            </a:r>
          </a:p>
          <a:p>
            <a:pPr algn="ctr" eaLnBrk="1" hangingPunct="1">
              <a:spcBef>
                <a:spcPct val="50000"/>
              </a:spcBef>
              <a:buClrTx/>
              <a:buSzTx/>
              <a:buFontTx/>
              <a:buNone/>
            </a:pPr>
            <a:r>
              <a:rPr lang="en-US" altLang="en-US" sz="1800" dirty="0" err="1">
                <a:solidFill>
                  <a:srgbClr val="000000"/>
                </a:solidFill>
              </a:rPr>
              <a:t>lim</a:t>
            </a:r>
            <a:r>
              <a:rPr lang="en-US" altLang="en-US" sz="1800" i="1" dirty="0">
                <a:solidFill>
                  <a:srgbClr val="000000"/>
                </a:solidFill>
              </a:rPr>
              <a:t> f = </a:t>
            </a:r>
            <a:r>
              <a:rPr lang="en-US" altLang="en-US" sz="1800" dirty="0">
                <a:solidFill>
                  <a:srgbClr val="000000"/>
                </a:solidFill>
              </a:rPr>
              <a:t>OOS</a:t>
            </a:r>
            <a:r>
              <a:rPr lang="en-US" altLang="en-US" sz="1800" i="1" dirty="0">
                <a:solidFill>
                  <a:srgbClr val="000000"/>
                </a:solidFill>
              </a:rPr>
              <a:t>  </a:t>
            </a:r>
            <a:r>
              <a:rPr lang="en-US" altLang="en-US" sz="1800" dirty="0">
                <a:solidFill>
                  <a:srgbClr val="000000"/>
                </a:solidFill>
              </a:rPr>
              <a:t>as  </a:t>
            </a:r>
            <a:r>
              <a:rPr lang="en-US" altLang="en-US" sz="1800" i="1" dirty="0">
                <a:solidFill>
                  <a:srgbClr val="000000"/>
                </a:solidFill>
              </a:rPr>
              <a:t>K</a:t>
            </a:r>
            <a:r>
              <a:rPr lang="en-US" altLang="en-US" sz="1800" baseline="30000" dirty="0">
                <a:solidFill>
                  <a:srgbClr val="000000"/>
                </a:solidFill>
              </a:rPr>
              <a:t>2</a:t>
            </a:r>
            <a:r>
              <a:rPr lang="en-US" altLang="en-US" sz="1800" dirty="0">
                <a:solidFill>
                  <a:srgbClr val="000000"/>
                </a:solidFill>
              </a:rPr>
              <a:t> →0</a:t>
            </a:r>
          </a:p>
          <a:p>
            <a:pPr eaLnBrk="1" hangingPunct="1">
              <a:buClrTx/>
              <a:buSzTx/>
              <a:buFontTx/>
              <a:buChar char="•"/>
            </a:pPr>
            <a:r>
              <a:rPr lang="en-US" altLang="en-US" sz="3200" dirty="0">
                <a:solidFill>
                  <a:srgbClr val="000000"/>
                </a:solidFill>
              </a:rPr>
              <a:t>FSF= OOS(1-</a:t>
            </a:r>
            <a:r>
              <a:rPr lang="en-US" altLang="en-US" sz="3200" i="1" dirty="0">
                <a:solidFill>
                  <a:srgbClr val="000000"/>
                </a:solidFill>
              </a:rPr>
              <a:t>x</a:t>
            </a:r>
            <a:r>
              <a:rPr lang="en-US" altLang="en-US" sz="3200" dirty="0">
                <a:solidFill>
                  <a:srgbClr val="000000"/>
                </a:solidFill>
              </a:rPr>
              <a:t>/</a:t>
            </a:r>
            <a:r>
              <a:rPr lang="en-US" altLang="en-US" sz="3200" i="1" dirty="0" err="1">
                <a:solidFill>
                  <a:srgbClr val="000000"/>
                </a:solidFill>
              </a:rPr>
              <a:t>x</a:t>
            </a:r>
            <a:r>
              <a:rPr lang="en-US" altLang="en-US" sz="3200" i="1" baseline="-25000" dirty="0" err="1">
                <a:solidFill>
                  <a:srgbClr val="000000"/>
                </a:solidFill>
              </a:rPr>
              <a:t>max</a:t>
            </a:r>
            <a:r>
              <a:rPr lang="en-US" altLang="en-US" sz="3200" dirty="0">
                <a:solidFill>
                  <a:srgbClr val="000000"/>
                </a:solidFill>
              </a:rPr>
              <a:t>)</a:t>
            </a:r>
            <a:r>
              <a:rPr lang="en-US" altLang="en-US" sz="3200" dirty="0" err="1">
                <a:solidFill>
                  <a:srgbClr val="000000"/>
                </a:solidFill>
              </a:rPr>
              <a:t>exp</a:t>
            </a:r>
            <a:r>
              <a:rPr lang="en-US" altLang="en-US" sz="3200" dirty="0">
                <a:solidFill>
                  <a:srgbClr val="000000"/>
                </a:solidFill>
              </a:rPr>
              <a:t>[-(</a:t>
            </a:r>
            <a:r>
              <a:rPr lang="en-US" altLang="en-US" sz="3200" i="1" dirty="0">
                <a:solidFill>
                  <a:srgbClr val="000000"/>
                </a:solidFill>
              </a:rPr>
              <a:t>x</a:t>
            </a:r>
            <a:r>
              <a:rPr lang="en-US" altLang="en-US" sz="3200" dirty="0">
                <a:solidFill>
                  <a:srgbClr val="000000"/>
                </a:solidFill>
              </a:rPr>
              <a:t>/</a:t>
            </a:r>
            <a:r>
              <a:rPr lang="en-US" altLang="en-US" sz="3200" i="1" dirty="0" err="1">
                <a:solidFill>
                  <a:srgbClr val="000000"/>
                </a:solidFill>
              </a:rPr>
              <a:t>x</a:t>
            </a:r>
            <a:r>
              <a:rPr lang="en-US" altLang="en-US" sz="3200" i="1" baseline="-25000" dirty="0" err="1">
                <a:solidFill>
                  <a:srgbClr val="000000"/>
                </a:solidFill>
              </a:rPr>
              <a:t>max</a:t>
            </a:r>
            <a:r>
              <a:rPr lang="en-US" altLang="en-US" sz="3200" dirty="0">
                <a:solidFill>
                  <a:srgbClr val="000000"/>
                </a:solidFill>
              </a:rPr>
              <a:t>)</a:t>
            </a:r>
            <a:r>
              <a:rPr lang="en-US" altLang="en-US" sz="3200" baseline="30000" dirty="0">
                <a:solidFill>
                  <a:srgbClr val="000000"/>
                </a:solidFill>
              </a:rPr>
              <a:t>2</a:t>
            </a:r>
            <a:r>
              <a:rPr lang="en-US" altLang="en-US" sz="3200" dirty="0">
                <a:solidFill>
                  <a:srgbClr val="000000"/>
                </a:solidFill>
              </a:rPr>
              <a:t>]</a:t>
            </a:r>
            <a:endParaRPr lang="el-GR" altLang="en-US" sz="3200" i="1" dirty="0">
              <a:solidFill>
                <a:srgbClr val="000000"/>
              </a:solidFill>
            </a:endParaRPr>
          </a:p>
          <a:p>
            <a:pPr eaLnBrk="1" hangingPunct="1">
              <a:buClrTx/>
              <a:buSzTx/>
              <a:buFontTx/>
              <a:buNone/>
            </a:pPr>
            <a:r>
              <a:rPr lang="en-US" altLang="en-US" sz="1600" dirty="0">
                <a:solidFill>
                  <a:srgbClr val="000000"/>
                </a:solidFill>
              </a:rPr>
              <a:t>Where are: </a:t>
            </a:r>
            <a:r>
              <a:rPr lang="en-US" altLang="en-US" sz="1600" i="1" dirty="0">
                <a:solidFill>
                  <a:srgbClr val="000000"/>
                </a:solidFill>
              </a:rPr>
              <a:t>x</a:t>
            </a:r>
            <a:r>
              <a:rPr lang="en-US" altLang="en-US" sz="1600" dirty="0">
                <a:solidFill>
                  <a:srgbClr val="000000"/>
                </a:solidFill>
              </a:rPr>
              <a:t> = </a:t>
            </a:r>
            <a:r>
              <a:rPr lang="en-US" altLang="en-US" sz="1600" i="1" dirty="0">
                <a:solidFill>
                  <a:srgbClr val="000000"/>
                </a:solidFill>
              </a:rPr>
              <a:t>K</a:t>
            </a:r>
            <a:r>
              <a:rPr lang="en-US" altLang="en-US" sz="1600" baseline="30000" dirty="0">
                <a:solidFill>
                  <a:srgbClr val="000000"/>
                </a:solidFill>
              </a:rPr>
              <a:t>2</a:t>
            </a:r>
            <a:r>
              <a:rPr lang="en-US" altLang="en-US" sz="1600" dirty="0">
                <a:solidFill>
                  <a:srgbClr val="000000"/>
                </a:solidFill>
              </a:rPr>
              <a:t>/2</a:t>
            </a:r>
            <a:r>
              <a:rPr lang="el-GR" altLang="en-US" sz="1600" dirty="0">
                <a:solidFill>
                  <a:srgbClr val="000000"/>
                </a:solidFill>
              </a:rPr>
              <a:t>ω</a:t>
            </a:r>
            <a:r>
              <a:rPr lang="en-US" altLang="en-US" sz="1600" dirty="0">
                <a:solidFill>
                  <a:srgbClr val="000000"/>
                </a:solidFill>
              </a:rPr>
              <a:t> and </a:t>
            </a:r>
            <a:r>
              <a:rPr lang="en-US" altLang="en-US" sz="1600" i="1" dirty="0" err="1">
                <a:solidFill>
                  <a:srgbClr val="000000"/>
                </a:solidFill>
              </a:rPr>
              <a:t>x</a:t>
            </a:r>
            <a:r>
              <a:rPr lang="en-US" altLang="en-US" sz="1600" i="1" baseline="-25000" dirty="0" err="1">
                <a:solidFill>
                  <a:srgbClr val="000000"/>
                </a:solidFill>
              </a:rPr>
              <a:t>max</a:t>
            </a:r>
            <a:r>
              <a:rPr lang="en-US" altLang="en-US" sz="1600" dirty="0">
                <a:solidFill>
                  <a:srgbClr val="000000"/>
                </a:solidFill>
              </a:rPr>
              <a:t>=0.25 as defined in </a:t>
            </a:r>
          </a:p>
          <a:p>
            <a:pPr eaLnBrk="1" hangingPunct="1">
              <a:buClrTx/>
              <a:buSzTx/>
              <a:buFontTx/>
              <a:buNone/>
            </a:pPr>
            <a:r>
              <a:rPr lang="en-US" altLang="en-US" sz="1600" b="1" dirty="0" err="1">
                <a:solidFill>
                  <a:srgbClr val="000000"/>
                </a:solidFill>
              </a:rPr>
              <a:t>Avdonoina</a:t>
            </a:r>
            <a:r>
              <a:rPr lang="en-US" altLang="en-US" sz="1600" dirty="0">
                <a:solidFill>
                  <a:srgbClr val="000000"/>
                </a:solidFill>
              </a:rPr>
              <a:t> </a:t>
            </a:r>
            <a:r>
              <a:rPr lang="en-US" altLang="en-US" sz="1600" i="1" dirty="0">
                <a:solidFill>
                  <a:srgbClr val="000000"/>
                </a:solidFill>
              </a:rPr>
              <a:t>et al. 1997 JPB </a:t>
            </a:r>
            <a:r>
              <a:rPr lang="en-US" altLang="en-US" sz="1600" b="1" dirty="0">
                <a:solidFill>
                  <a:srgbClr val="000000"/>
                </a:solidFill>
              </a:rPr>
              <a:t>30</a:t>
            </a:r>
            <a:r>
              <a:rPr lang="en-US" altLang="en-US" sz="1600" dirty="0">
                <a:solidFill>
                  <a:srgbClr val="000000"/>
                </a:solidFill>
              </a:rPr>
              <a:t> 2591.</a:t>
            </a:r>
          </a:p>
        </p:txBody>
      </p:sp>
      <p:sp>
        <p:nvSpPr>
          <p:cNvPr id="33796" name="Slide Number Placeholder 5"/>
          <p:cNvSpPr txBox="1">
            <a:spLocks noGrp="1"/>
          </p:cNvSpPr>
          <p:nvPr/>
        </p:nvSpPr>
        <p:spPr bwMode="auto">
          <a:xfrm>
            <a:off x="105918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08AA41D7-5C86-4C30-AAFC-9FB34933D1AC}" type="slidenum">
              <a:rPr lang="en-US" altLang="en-US" sz="1400"/>
              <a:pPr algn="ctr" eaLnBrk="1" hangingPunct="1"/>
              <a:t>14</a:t>
            </a:fld>
            <a:endParaRPr lang="en-US" altLang="en-US" sz="1400"/>
          </a:p>
        </p:txBody>
      </p:sp>
      <p:pic>
        <p:nvPicPr>
          <p:cNvPr id="2" name="Picture 1"/>
          <p:cNvPicPr>
            <a:picLocks noChangeAspect="1"/>
          </p:cNvPicPr>
          <p:nvPr/>
        </p:nvPicPr>
        <p:blipFill>
          <a:blip r:embed="rId2"/>
          <a:stretch>
            <a:fillRect/>
          </a:stretch>
        </p:blipFill>
        <p:spPr>
          <a:xfrm>
            <a:off x="7871977" y="30955"/>
            <a:ext cx="2803166" cy="6858000"/>
          </a:xfrm>
          <a:prstGeom prst="rect">
            <a:avLst/>
          </a:prstGeom>
        </p:spPr>
      </p:pic>
      <p:sp>
        <p:nvSpPr>
          <p:cNvPr id="3" name="TextBox 2"/>
          <p:cNvSpPr txBox="1"/>
          <p:nvPr/>
        </p:nvSpPr>
        <p:spPr>
          <a:xfrm>
            <a:off x="1543050" y="5972175"/>
            <a:ext cx="6215064" cy="923330"/>
          </a:xfrm>
          <a:prstGeom prst="rect">
            <a:avLst/>
          </a:prstGeom>
          <a:noFill/>
        </p:spPr>
        <p:txBody>
          <a:bodyPr wrap="square" rtlCol="0">
            <a:spAutoFit/>
          </a:bodyPr>
          <a:lstStyle/>
          <a:p>
            <a:r>
              <a:rPr lang="en-GB" dirty="0"/>
              <a:t>R. </a:t>
            </a:r>
            <a:r>
              <a:rPr lang="en-GB" dirty="0" err="1"/>
              <a:t>Panajotovic</a:t>
            </a:r>
            <a:r>
              <a:rPr lang="en-GB" dirty="0"/>
              <a:t>, D. </a:t>
            </a:r>
            <a:r>
              <a:rPr lang="en-GB" dirty="0" err="1"/>
              <a:t>Ševic</a:t>
            </a:r>
            <a:r>
              <a:rPr lang="en-GB" dirty="0"/>
              <a:t>, V. </a:t>
            </a:r>
            <a:r>
              <a:rPr lang="en-GB" dirty="0" err="1"/>
              <a:t>Pejcev</a:t>
            </a:r>
            <a:r>
              <a:rPr lang="en-GB" dirty="0"/>
              <a:t>, D.M. </a:t>
            </a:r>
            <a:r>
              <a:rPr lang="en-GB" dirty="0" err="1"/>
              <a:t>Filipovic</a:t>
            </a:r>
            <a:r>
              <a:rPr lang="en-GB" dirty="0"/>
              <a:t>, B.P. Marinkovic</a:t>
            </a:r>
          </a:p>
          <a:p>
            <a:r>
              <a:rPr lang="en-GB" dirty="0"/>
              <a:t>The </a:t>
            </a:r>
            <a:r>
              <a:rPr lang="en-GB" baseline="30000" dirty="0"/>
              <a:t>1</a:t>
            </a:r>
            <a:r>
              <a:rPr lang="en-GB" dirty="0"/>
              <a:t>S–</a:t>
            </a:r>
            <a:r>
              <a:rPr lang="en-GB" baseline="30000" dirty="0"/>
              <a:t>1</a:t>
            </a:r>
            <a:r>
              <a:rPr lang="en-GB" dirty="0"/>
              <a:t>P electron excitations of Zn at small scattering angles</a:t>
            </a:r>
          </a:p>
          <a:p>
            <a:r>
              <a:rPr lang="en-GB" dirty="0"/>
              <a:t>Int. J. of Mass </a:t>
            </a:r>
            <a:r>
              <a:rPr lang="en-GB" dirty="0" err="1"/>
              <a:t>Spectrom</a:t>
            </a:r>
            <a:r>
              <a:rPr lang="en-GB" dirty="0"/>
              <a:t>. </a:t>
            </a:r>
            <a:r>
              <a:rPr lang="en-GB" b="1" dirty="0"/>
              <a:t>233</a:t>
            </a:r>
            <a:r>
              <a:rPr lang="en-GB" dirty="0"/>
              <a:t> (2004) 253–257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868488" y="142875"/>
            <a:ext cx="8229600" cy="1143000"/>
          </a:xfrm>
          <a:ln>
            <a:solidFill>
              <a:schemeClr val="accent1"/>
            </a:solidFill>
          </a:ln>
        </p:spPr>
        <p:txBody>
          <a:bodyPr/>
          <a:lstStyle/>
          <a:p>
            <a:pPr eaLnBrk="1" hangingPunct="1">
              <a:defRPr/>
            </a:pPr>
            <a:r>
              <a:rPr lang="en-US" altLang="sr-Latn-RS" sz="2800" b="1" dirty="0">
                <a:effectLst>
                  <a:outerShdw blurRad="38100" dist="38100" dir="2700000" algn="tl">
                    <a:srgbClr val="C0C0C0"/>
                  </a:outerShdw>
                </a:effectLst>
                <a:latin typeface="Garamond" pitchFamily="18" charset="0"/>
              </a:rPr>
              <a:t>Relative flow technique </a:t>
            </a:r>
            <a:r>
              <a:rPr lang="en-US" altLang="sr-Latn-RS" sz="2800" dirty="0">
                <a:effectLst>
                  <a:outerShdw blurRad="38100" dist="38100" dir="2700000" algn="tl">
                    <a:srgbClr val="C0C0C0"/>
                  </a:outerShdw>
                </a:effectLst>
                <a:latin typeface="Garamond" pitchFamily="18" charset="0"/>
              </a:rPr>
              <a:t>- measuring absolute DCSs</a:t>
            </a:r>
          </a:p>
        </p:txBody>
      </p:sp>
      <p:sp>
        <p:nvSpPr>
          <p:cNvPr id="16387" name="Rectangle 366"/>
          <p:cNvSpPr>
            <a:spLocks noChangeArrowheads="1"/>
          </p:cNvSpPr>
          <p:nvPr/>
        </p:nvSpPr>
        <p:spPr bwMode="auto">
          <a:xfrm>
            <a:off x="6096000" y="1437207"/>
            <a:ext cx="3810000" cy="304696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15" tIns="45706" rIns="91415" bIns="45706" anchor="ctr">
            <a:spAutoFit/>
          </a:bodyPr>
          <a:lstStyle>
            <a:lvl1pPr defTabSz="912813" eaLnBrk="0" hangingPunct="0">
              <a:spcBef>
                <a:spcPct val="20000"/>
              </a:spcBef>
              <a:buChar char="•"/>
              <a:defRPr sz="3200">
                <a:solidFill>
                  <a:schemeClr val="tx1"/>
                </a:solidFill>
                <a:latin typeface="Arial" panose="020B0604020202020204" pitchFamily="34" charset="0"/>
              </a:defRPr>
            </a:lvl1pPr>
            <a:lvl2pPr marL="742950" indent="-285750" defTabSz="912813" eaLnBrk="0" hangingPunct="0">
              <a:spcBef>
                <a:spcPct val="20000"/>
              </a:spcBef>
              <a:buChar char="–"/>
              <a:defRPr sz="2800">
                <a:solidFill>
                  <a:schemeClr val="tx1"/>
                </a:solidFill>
                <a:latin typeface="Arial" panose="020B0604020202020204" pitchFamily="34" charset="0"/>
              </a:defRPr>
            </a:lvl2pPr>
            <a:lvl3pPr marL="1143000" indent="-228600" defTabSz="912813" eaLnBrk="0" hangingPunct="0">
              <a:spcBef>
                <a:spcPct val="20000"/>
              </a:spcBef>
              <a:buChar char="•"/>
              <a:defRPr sz="2400">
                <a:solidFill>
                  <a:schemeClr val="tx1"/>
                </a:solidFill>
                <a:latin typeface="Arial" panose="020B0604020202020204" pitchFamily="34" charset="0"/>
              </a:defRPr>
            </a:lvl3pPr>
            <a:lvl4pPr marL="1600200" indent="-228600" defTabSz="912813" eaLnBrk="0" hangingPunct="0">
              <a:spcBef>
                <a:spcPct val="20000"/>
              </a:spcBef>
              <a:buChar char="–"/>
              <a:defRPr sz="2000">
                <a:solidFill>
                  <a:schemeClr val="tx1"/>
                </a:solidFill>
                <a:latin typeface="Arial" panose="020B0604020202020204" pitchFamily="34" charset="0"/>
              </a:defRPr>
            </a:lvl4pPr>
            <a:lvl5pPr marL="2057400" indent="-228600" defTabSz="912813" eaLnBrk="0" hangingPunct="0">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Char char="-"/>
            </a:pPr>
            <a:r>
              <a:rPr lang="sr-Latn-RS" altLang="sr-Latn-RS" sz="1600">
                <a:latin typeface="Garamond" panose="02020404030301010803" pitchFamily="18" charset="0"/>
              </a:rPr>
              <a:t> </a:t>
            </a:r>
            <a:r>
              <a:rPr lang="en-US" altLang="sr-Latn-RS" sz="1600">
                <a:latin typeface="Garamond" panose="02020404030301010803" pitchFamily="18" charset="0"/>
              </a:rPr>
              <a:t>In the relative flow method, the DCSs for scattering of unknown gas is determined by comparing scattering signals from the standard target with its known differential cross sections, at a given incident electron energy and scattering angle under identical collision geometry conditions </a:t>
            </a:r>
          </a:p>
          <a:p>
            <a:pPr algn="just">
              <a:spcBef>
                <a:spcPct val="0"/>
              </a:spcBef>
              <a:buFontTx/>
              <a:buChar char="-"/>
            </a:pPr>
            <a:endParaRPr lang="en-US" altLang="sr-Latn-RS" sz="1600">
              <a:latin typeface="Garamond" panose="02020404030301010803" pitchFamily="18" charset="0"/>
            </a:endParaRPr>
          </a:p>
          <a:p>
            <a:pPr algn="just">
              <a:spcBef>
                <a:spcPct val="0"/>
              </a:spcBef>
              <a:buFontTx/>
              <a:buChar char="-"/>
            </a:pPr>
            <a:r>
              <a:rPr lang="en-US" altLang="sr-Latn-RS" sz="1200">
                <a:latin typeface="Comic Sans MS" panose="030F0702030302020204" pitchFamily="66" charset="0"/>
              </a:rPr>
              <a:t> </a:t>
            </a:r>
            <a:r>
              <a:rPr lang="en-US" altLang="sr-Latn-RS" sz="1600">
                <a:latin typeface="Garamond" panose="02020404030301010803" pitchFamily="18" charset="0"/>
              </a:rPr>
              <a:t>To obtain the same profiles for both gas beams, the gases must be operated at pressures behind the needle so that their mean free paths are the same.</a:t>
            </a:r>
          </a:p>
        </p:txBody>
      </p:sp>
      <p:graphicFrame>
        <p:nvGraphicFramePr>
          <p:cNvPr id="3074" name="Object 10"/>
          <p:cNvGraphicFramePr>
            <a:graphicFrameLocks noChangeAspect="1"/>
          </p:cNvGraphicFramePr>
          <p:nvPr/>
        </p:nvGraphicFramePr>
        <p:xfrm>
          <a:off x="6121401" y="4648200"/>
          <a:ext cx="4327525" cy="609600"/>
        </p:xfrm>
        <a:graphic>
          <a:graphicData uri="http://schemas.openxmlformats.org/presentationml/2006/ole">
            <mc:AlternateContent xmlns:mc="http://schemas.openxmlformats.org/markup-compatibility/2006">
              <mc:Choice xmlns:v="urn:schemas-microsoft-com:vml" Requires="v">
                <p:oleObj name="Equation" r:id="rId3" imgW="2755900" imgH="457200" progId="Equation.3">
                  <p:embed/>
                </p:oleObj>
              </mc:Choice>
              <mc:Fallback>
                <p:oleObj name="Equation" r:id="rId3" imgW="2755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1401" y="4648200"/>
                        <a:ext cx="4327525" cy="609600"/>
                      </a:xfrm>
                      <a:prstGeom prst="rect">
                        <a:avLst/>
                      </a:prstGeom>
                      <a:blipFill dpi="0" rotWithShape="1">
                        <a:blip r:embed="rId2"/>
                        <a:srcRect/>
                        <a:tile tx="0" ty="0" sx="100000" sy="100000" flip="none" algn="tl"/>
                      </a:blipFill>
                      <a:ln w="12700">
                        <a:solidFill>
                          <a:srgbClr val="FF0000"/>
                        </a:solidFill>
                        <a:miter lim="800000"/>
                        <a:headEnd/>
                        <a:tailEnd/>
                      </a:ln>
                    </p:spPr>
                  </p:pic>
                </p:oleObj>
              </mc:Fallback>
            </mc:AlternateContent>
          </a:graphicData>
        </a:graphic>
      </p:graphicFrame>
      <p:sp>
        <p:nvSpPr>
          <p:cNvPr id="16389" name="Rectangle 5"/>
          <p:cNvSpPr>
            <a:spLocks noChangeArrowheads="1"/>
          </p:cNvSpPr>
          <p:nvPr/>
        </p:nvSpPr>
        <p:spPr bwMode="auto">
          <a:xfrm>
            <a:off x="1828800" y="6273800"/>
            <a:ext cx="4267200" cy="5969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sr-Latn-RS" sz="1100" dirty="0">
                <a:solidFill>
                  <a:srgbClr val="FFCC00"/>
                </a:solidFill>
                <a:latin typeface="Garamond" panose="02020404030301010803" pitchFamily="18" charset="0"/>
              </a:rPr>
              <a:t> </a:t>
            </a:r>
            <a:r>
              <a:rPr lang="en-US" altLang="sr-Latn-RS" sz="1100" dirty="0">
                <a:latin typeface="Garamond" panose="02020404030301010803" pitchFamily="18" charset="0"/>
              </a:rPr>
              <a:t>S. K. Srivastava, </a:t>
            </a:r>
            <a:r>
              <a:rPr lang="en-US" altLang="sr-Latn-RS" sz="1100" dirty="0" err="1">
                <a:latin typeface="Garamond" panose="02020404030301010803" pitchFamily="18" charset="0"/>
              </a:rPr>
              <a:t>Chutjian</a:t>
            </a:r>
            <a:r>
              <a:rPr lang="en-US" altLang="sr-Latn-RS" sz="1100" dirty="0">
                <a:latin typeface="Garamond" panose="02020404030301010803" pitchFamily="18" charset="0"/>
              </a:rPr>
              <a:t> A and </a:t>
            </a:r>
            <a:r>
              <a:rPr lang="en-US" altLang="sr-Latn-RS" sz="1100" dirty="0" err="1">
                <a:latin typeface="Garamond" panose="02020404030301010803" pitchFamily="18" charset="0"/>
              </a:rPr>
              <a:t>Trajmar</a:t>
            </a:r>
            <a:r>
              <a:rPr lang="en-US" altLang="sr-Latn-RS" sz="1100" dirty="0">
                <a:latin typeface="Garamond" panose="02020404030301010803" pitchFamily="18" charset="0"/>
              </a:rPr>
              <a:t> S J. Chem. Phys. 63 2659 (1975)</a:t>
            </a:r>
          </a:p>
          <a:p>
            <a:pPr>
              <a:spcBef>
                <a:spcPct val="0"/>
              </a:spcBef>
            </a:pPr>
            <a:r>
              <a:rPr lang="en-US" altLang="sr-Latn-RS" sz="1100" dirty="0">
                <a:latin typeface="Garamond" panose="02020404030301010803" pitchFamily="18" charset="0"/>
              </a:rPr>
              <a:t> </a:t>
            </a:r>
            <a:r>
              <a:rPr lang="sr-Latn-CS" altLang="sr-Latn-RS" sz="1100" dirty="0">
                <a:latin typeface="Garamond" panose="02020404030301010803" pitchFamily="18" charset="0"/>
              </a:rPr>
              <a:t>J.</a:t>
            </a:r>
            <a:r>
              <a:rPr lang="en-US" altLang="sr-Latn-RS" sz="1100" dirty="0">
                <a:latin typeface="Garamond" panose="02020404030301010803" pitchFamily="18" charset="0"/>
              </a:rPr>
              <a:t> C. Nickel, </a:t>
            </a:r>
            <a:r>
              <a:rPr lang="en-US" altLang="sr-Latn-RS" sz="1100" dirty="0" err="1">
                <a:latin typeface="Garamond" panose="02020404030301010803" pitchFamily="18" charset="0"/>
              </a:rPr>
              <a:t>J.Phys.B</a:t>
            </a:r>
            <a:r>
              <a:rPr lang="en-US" altLang="sr-Latn-RS" sz="1100" dirty="0">
                <a:latin typeface="Garamond" panose="02020404030301010803" pitchFamily="18" charset="0"/>
                <a:cs typeface="Arial" panose="020B0604020202020204" pitchFamily="34" charset="0"/>
              </a:rPr>
              <a:t>: at. Mol. Opt. Phys. 21,1867 (1988)</a:t>
            </a:r>
            <a:endParaRPr lang="en-US" altLang="sr-Latn-RS" sz="1100" dirty="0">
              <a:latin typeface="Garamond" panose="02020404030301010803" pitchFamily="18" charset="0"/>
            </a:endParaRPr>
          </a:p>
          <a:p>
            <a:pPr>
              <a:spcBef>
                <a:spcPct val="0"/>
              </a:spcBef>
              <a:buFontTx/>
              <a:buNone/>
            </a:pPr>
            <a:r>
              <a:rPr lang="en-US" altLang="sr-Latn-RS" sz="1100" dirty="0">
                <a:latin typeface="Garamond" panose="02020404030301010803" pitchFamily="18" charset="0"/>
              </a:rPr>
              <a:t>  M. </a:t>
            </a:r>
            <a:r>
              <a:rPr lang="en-US" altLang="sr-Latn-RS" sz="1100" dirty="0" err="1">
                <a:latin typeface="Garamond" panose="02020404030301010803" pitchFamily="18" charset="0"/>
              </a:rPr>
              <a:t>Rankovic</a:t>
            </a:r>
            <a:r>
              <a:rPr lang="en-US" altLang="sr-Latn-RS" sz="1100" dirty="0">
                <a:latin typeface="Garamond" panose="02020404030301010803" pitchFamily="18" charset="0"/>
              </a:rPr>
              <a:t> et al. EPJD 72, 30 (2018)</a:t>
            </a:r>
          </a:p>
        </p:txBody>
      </p:sp>
      <p:graphicFrame>
        <p:nvGraphicFramePr>
          <p:cNvPr id="16390" name="Object 12"/>
          <p:cNvGraphicFramePr>
            <a:graphicFrameLocks noChangeAspect="1"/>
          </p:cNvGraphicFramePr>
          <p:nvPr/>
        </p:nvGraphicFramePr>
        <p:xfrm>
          <a:off x="6400800" y="5300664"/>
          <a:ext cx="2209800" cy="1279525"/>
        </p:xfrm>
        <a:graphic>
          <a:graphicData uri="http://schemas.openxmlformats.org/presentationml/2006/ole">
            <mc:AlternateContent xmlns:mc="http://schemas.openxmlformats.org/markup-compatibility/2006">
              <mc:Choice xmlns:v="urn:schemas-microsoft-com:vml" Requires="v">
                <p:oleObj name="Equation" r:id="rId5" imgW="1155700" imgH="660400" progId="Equation.3">
                  <p:embed/>
                </p:oleObj>
              </mc:Choice>
              <mc:Fallback>
                <p:oleObj name="Equation" r:id="rId5" imgW="11557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300664"/>
                        <a:ext cx="2209800" cy="127952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43" name="Object 14"/>
          <p:cNvGraphicFramePr>
            <a:graphicFrameLocks noChangeAspect="1"/>
          </p:cNvGraphicFramePr>
          <p:nvPr/>
        </p:nvGraphicFramePr>
        <p:xfrm>
          <a:off x="6781800" y="4953001"/>
          <a:ext cx="1447800" cy="868363"/>
        </p:xfrm>
        <a:graphic>
          <a:graphicData uri="http://schemas.openxmlformats.org/presentationml/2006/ole">
            <mc:AlternateContent xmlns:mc="http://schemas.openxmlformats.org/markup-compatibility/2006">
              <mc:Choice xmlns:v="urn:schemas-microsoft-com:vml" Requires="v">
                <p:oleObj name="Equation" r:id="rId7" imgW="723586" imgH="457002" progId="Equation.3">
                  <p:embed/>
                </p:oleObj>
              </mc:Choice>
              <mc:Fallback>
                <p:oleObj name="Equation" r:id="rId7" imgW="723586" imgH="45700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953001"/>
                        <a:ext cx="1447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92"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1814" y="1489075"/>
            <a:ext cx="3938587" cy="454818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C9FB88-38E7-4194-8C87-55EF01928714}" type="slidenum">
              <a:rPr lang="en-US" altLang="en-US"/>
              <a:pPr eaLnBrk="1" hangingPunct="1"/>
              <a:t>16</a:t>
            </a:fld>
            <a:endParaRPr lang="en-US" altLang="en-US" dirty="0"/>
          </a:p>
        </p:txBody>
      </p:sp>
      <p:sp>
        <p:nvSpPr>
          <p:cNvPr id="7173" name="Rectangle 2"/>
          <p:cNvSpPr>
            <a:spLocks noGrp="1" noChangeArrowheads="1"/>
          </p:cNvSpPr>
          <p:nvPr>
            <p:ph type="title"/>
          </p:nvPr>
        </p:nvSpPr>
        <p:spPr>
          <a:xfrm>
            <a:off x="2286000" y="838200"/>
            <a:ext cx="7696200" cy="838200"/>
          </a:xfrm>
        </p:spPr>
        <p:txBody>
          <a:bodyPr/>
          <a:lstStyle/>
          <a:p>
            <a:pPr algn="ctr" eaLnBrk="1" hangingPunct="1"/>
            <a:r>
              <a:rPr lang="sr-Latn-CS" altLang="en-US" sz="4000" dirty="0"/>
              <a:t>Periodic Table of Elements</a:t>
            </a:r>
            <a:endParaRPr lang="en-US" altLang="en-US" sz="4000" dirty="0"/>
          </a:p>
        </p:txBody>
      </p:sp>
      <p:sp>
        <p:nvSpPr>
          <p:cNvPr id="7" name="Rectangle 6"/>
          <p:cNvSpPr/>
          <p:nvPr/>
        </p:nvSpPr>
        <p:spPr>
          <a:xfrm>
            <a:off x="2833689" y="3128964"/>
            <a:ext cx="357187"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833689" y="3128964"/>
            <a:ext cx="357187"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6" name="Picture 8" descr="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6339" y="2614614"/>
            <a:ext cx="4079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png">
            <a:hlinkClick r:id="" action="ppaction://noaction" highlightClick="1"/>
            <a:hlinkHover r:id="" action="ppaction://noaction" highlightClick="1"/>
          </p:cNvPr>
          <p:cNvPicPr>
            <a:picLocks noChangeAspect="1"/>
          </p:cNvPicPr>
          <p:nvPr/>
        </p:nvPicPr>
        <p:blipFill>
          <a:blip r:embed="rId3">
            <a:lum contrast="18000"/>
          </a:blip>
          <a:stretch>
            <a:fillRect/>
          </a:stretch>
        </p:blipFill>
        <p:spPr>
          <a:xfrm>
            <a:off x="7935558" y="3748090"/>
            <a:ext cx="376919" cy="373531"/>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7178" name="Picture 3" descr="Periodic_Table[1] le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8376" y="1771650"/>
            <a:ext cx="75723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a.png">
            <a:hlinkClick r:id="rId5" action="ppaction://hlinkpres?slideindex=1&amp;slidetitle=Calcium (Ca)" highlightClick="1"/>
          </p:cNvPr>
          <p:cNvPicPr>
            <a:picLocks noChangeAspect="1"/>
          </p:cNvPicPr>
          <p:nvPr/>
        </p:nvPicPr>
        <p:blipFill>
          <a:blip r:embed="rId6">
            <a:lum contrast="18000"/>
          </a:blip>
          <a:stretch>
            <a:fillRect/>
          </a:stretch>
        </p:blipFill>
        <p:spPr>
          <a:xfrm>
            <a:off x="3176912" y="3407537"/>
            <a:ext cx="372379" cy="338328"/>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3" name="Picture 12" descr="Ca.png">
            <a:hlinkClick r:id="rId7" action="ppaction://hlinkpres?slideindex=1&amp;slidetitle=Natrium (Na)" highlightClick="1"/>
          </p:cNvPr>
          <p:cNvPicPr>
            <a:picLocks noChangeAspect="1"/>
          </p:cNvPicPr>
          <p:nvPr/>
        </p:nvPicPr>
        <p:blipFill>
          <a:blip r:embed="rId2">
            <a:lum contrast="18000"/>
          </a:blip>
          <a:stretch>
            <a:fillRect/>
          </a:stretch>
        </p:blipFill>
        <p:spPr>
          <a:xfrm>
            <a:off x="2792808" y="3057570"/>
            <a:ext cx="375829" cy="335141"/>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4" name="Picture 13" descr="Ca.png">
            <a:hlinkClick r:id="rId8" action="ppaction://hlinkpres?slideindex=1&amp;slidetitle=Magnesium (Mg)" highlightClick="1"/>
          </p:cNvPr>
          <p:cNvPicPr>
            <a:picLocks noChangeAspect="1"/>
          </p:cNvPicPr>
          <p:nvPr/>
        </p:nvPicPr>
        <p:blipFill>
          <a:blip r:embed="rId9">
            <a:lum contrast="18000"/>
          </a:blip>
          <a:stretch>
            <a:fillRect/>
          </a:stretch>
        </p:blipFill>
        <p:spPr>
          <a:xfrm>
            <a:off x="3180015" y="3061016"/>
            <a:ext cx="373413" cy="326867"/>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5" name="Picture 14" descr="Ca.png">
            <a:hlinkClick r:id="rId10" action="ppaction://hlinkpres?slideindex=1&amp;slidetitle=Silver (Ag)" highlightClick="1"/>
          </p:cNvPr>
          <p:cNvPicPr>
            <a:picLocks/>
          </p:cNvPicPr>
          <p:nvPr/>
        </p:nvPicPr>
        <p:blipFill>
          <a:blip r:embed="rId11">
            <a:lum contrast="18000"/>
          </a:blip>
          <a:stretch>
            <a:fillRect/>
          </a:stretch>
        </p:blipFill>
        <p:spPr>
          <a:xfrm>
            <a:off x="6602808" y="3760263"/>
            <a:ext cx="368242" cy="349582"/>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6" name="Picture 15" descr="Ca.png">
            <a:hlinkClick r:id="rId12" action="ppaction://hlinkpres?slideindex=1&amp;slidetitle=Zinc (Zn)" highlightClick="1"/>
          </p:cNvPr>
          <p:cNvPicPr>
            <a:picLocks/>
          </p:cNvPicPr>
          <p:nvPr/>
        </p:nvPicPr>
        <p:blipFill>
          <a:blip r:embed="rId13">
            <a:lum contrast="18000"/>
          </a:blip>
          <a:stretch>
            <a:fillRect/>
          </a:stretch>
        </p:blipFill>
        <p:spPr>
          <a:xfrm>
            <a:off x="6981739" y="3410295"/>
            <a:ext cx="374904" cy="338328"/>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7" name="Picture 16" descr="Ca.png">
            <a:hlinkClick r:id="rId14" action="ppaction://hlinkpres?slideindex=1&amp;slidetitle=Hydrargyrum (Hg)" highlightClick="1"/>
          </p:cNvPr>
          <p:cNvPicPr>
            <a:picLocks noChangeAspect="1"/>
          </p:cNvPicPr>
          <p:nvPr/>
        </p:nvPicPr>
        <p:blipFill>
          <a:blip r:embed="rId15">
            <a:lum contrast="18000"/>
          </a:blip>
          <a:stretch>
            <a:fillRect/>
          </a:stretch>
        </p:blipFill>
        <p:spPr>
          <a:xfrm>
            <a:off x="6987601" y="4116094"/>
            <a:ext cx="364104" cy="347555"/>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8" name="Picture 17" descr="Ca.png">
            <a:hlinkClick r:id="rId16" action="ppaction://hlinkpres?slideindex=1&amp;slidetitle=Indium (In)" highlightClick="1"/>
          </p:cNvPr>
          <p:cNvPicPr>
            <a:picLocks noChangeAspect="1"/>
          </p:cNvPicPr>
          <p:nvPr/>
        </p:nvPicPr>
        <p:blipFill>
          <a:blip r:embed="rId17">
            <a:lum contrast="18000"/>
          </a:blip>
          <a:stretch>
            <a:fillRect/>
          </a:stretch>
        </p:blipFill>
        <p:spPr>
          <a:xfrm>
            <a:off x="7371703" y="3756127"/>
            <a:ext cx="360658" cy="355829"/>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9" name="Picture 18" descr="Ca.png">
            <a:hlinkClick r:id="rId18" action="ppaction://hlinkpres?slideindex=1&amp;slidetitle=Rubidium (Rb)" highlightClick="1"/>
          </p:cNvPr>
          <p:cNvPicPr>
            <a:picLocks noChangeAspect="1"/>
          </p:cNvPicPr>
          <p:nvPr/>
        </p:nvPicPr>
        <p:blipFill>
          <a:blip r:embed="rId19">
            <a:lum contrast="18000"/>
          </a:blip>
          <a:stretch>
            <a:fillRect/>
          </a:stretch>
        </p:blipFill>
        <p:spPr>
          <a:xfrm>
            <a:off x="2795221" y="3756816"/>
            <a:ext cx="374904" cy="346865"/>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0" name="Picture 19" descr="Ca.png">
            <a:hlinkClick r:id="rId20" action="ppaction://hlinkpres?slideindex=1&amp;slidetitle=Cadmium (Cd)" highlightClick="1"/>
          </p:cNvPr>
          <p:cNvPicPr>
            <a:picLocks noChangeAspect="1"/>
          </p:cNvPicPr>
          <p:nvPr/>
        </p:nvPicPr>
        <p:blipFill>
          <a:blip r:embed="rId21">
            <a:lum contrast="18000"/>
          </a:blip>
          <a:stretch>
            <a:fillRect/>
          </a:stretch>
        </p:blipFill>
        <p:spPr>
          <a:xfrm>
            <a:off x="6984152" y="3754401"/>
            <a:ext cx="373504" cy="357554"/>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1" name="Picture 20" descr="Ca.png">
            <a:hlinkClick r:id="rId22" action="ppaction://hlinkpres?slideindex=1&amp;slidetitle=Ytterbium (Yb)" highlightClick="1"/>
          </p:cNvPr>
          <p:cNvPicPr>
            <a:picLocks noChangeAspect="1"/>
          </p:cNvPicPr>
          <p:nvPr/>
        </p:nvPicPr>
        <p:blipFill>
          <a:blip r:embed="rId23">
            <a:lum contrast="18000"/>
          </a:blip>
          <a:stretch>
            <a:fillRect/>
          </a:stretch>
        </p:blipFill>
        <p:spPr>
          <a:xfrm>
            <a:off x="8885974" y="5257369"/>
            <a:ext cx="369009" cy="337732"/>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2" name="Picture 21" descr="Ca.png">
            <a:hlinkClick r:id="rId24" action="ppaction://hlinkpres?slideindex=1&amp;slidetitle=Stibium (Sb)" highlightClick="1"/>
          </p:cNvPr>
          <p:cNvPicPr>
            <a:picLocks noChangeAspect="1"/>
          </p:cNvPicPr>
          <p:nvPr/>
        </p:nvPicPr>
        <p:blipFill>
          <a:blip r:embed="rId25">
            <a:lum contrast="18000"/>
          </a:blip>
          <a:stretch>
            <a:fillRect/>
          </a:stretch>
        </p:blipFill>
        <p:spPr>
          <a:xfrm>
            <a:off x="8123293" y="3760264"/>
            <a:ext cx="369518" cy="347552"/>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3" name="Picture 22" descr="Ca.png">
            <a:hlinkClick r:id="rId26" action="ppaction://hlinkpres?slideindex=1&amp;slidetitle=Lead (Pb)" highlightClick="1"/>
          </p:cNvPr>
          <p:cNvPicPr>
            <a:picLocks noChangeAspect="1"/>
          </p:cNvPicPr>
          <p:nvPr/>
        </p:nvPicPr>
        <p:blipFill>
          <a:blip r:embed="rId27">
            <a:lum contrast="18000"/>
          </a:blip>
          <a:stretch>
            <a:fillRect/>
          </a:stretch>
        </p:blipFill>
        <p:spPr>
          <a:xfrm>
            <a:off x="7753049" y="4124368"/>
            <a:ext cx="355829" cy="335142"/>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4" name="Picture 23" descr="Ca.png">
            <a:hlinkClick r:id="rId28" action="ppaction://hlinkpres?slideindex=1&amp;slidetitle=Argon (Ar)" highlightClick="1"/>
          </p:cNvPr>
          <p:cNvPicPr>
            <a:picLocks noChangeAspect="1"/>
          </p:cNvPicPr>
          <p:nvPr/>
        </p:nvPicPr>
        <p:blipFill>
          <a:blip r:embed="rId29">
            <a:lum contrast="18000"/>
          </a:blip>
          <a:stretch>
            <a:fillRect/>
          </a:stretch>
        </p:blipFill>
        <p:spPr>
          <a:xfrm>
            <a:off x="9273261" y="3044466"/>
            <a:ext cx="362376" cy="334408"/>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5" name="Picture 24" descr="Ca.png">
            <a:hlinkClick r:id="rId30" action="ppaction://hlinkpres?slideindex=1&amp;slidetitle=Xenon (Xe)" highlightClick="1"/>
          </p:cNvPr>
          <p:cNvPicPr>
            <a:picLocks noChangeAspect="1"/>
          </p:cNvPicPr>
          <p:nvPr/>
        </p:nvPicPr>
        <p:blipFill>
          <a:blip r:embed="rId31">
            <a:lum contrast="18000"/>
          </a:blip>
          <a:stretch>
            <a:fillRect/>
          </a:stretch>
        </p:blipFill>
        <p:spPr>
          <a:xfrm>
            <a:off x="9275669" y="3755048"/>
            <a:ext cx="359968" cy="340358"/>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6" name="Picture 25" descr="Ca.png">
            <a:hlinkClick r:id="rId32" action="ppaction://hlinkpres?slideindex=1&amp;slidetitle=Slide 1" highlightClick="1"/>
          </p:cNvPr>
          <p:cNvPicPr>
            <a:picLocks noChangeAspect="1"/>
          </p:cNvPicPr>
          <p:nvPr/>
        </p:nvPicPr>
        <p:blipFill>
          <a:blip r:embed="rId33">
            <a:lum contrast="18000"/>
          </a:blip>
          <a:stretch>
            <a:fillRect/>
          </a:stretch>
        </p:blipFill>
        <p:spPr>
          <a:xfrm>
            <a:off x="9275669" y="3392021"/>
            <a:ext cx="359969" cy="355829"/>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7" name="Picture 26" descr="Ca.png">
            <a:hlinkClick r:id="rId34" action="ppaction://hlinkpres?slideindex=1&amp;slidetitle=Bismuth (Bi)" highlightClick="1"/>
          </p:cNvPr>
          <p:cNvPicPr>
            <a:picLocks noChangeAspect="1"/>
          </p:cNvPicPr>
          <p:nvPr/>
        </p:nvPicPr>
        <p:blipFill>
          <a:blip r:embed="rId3">
            <a:lum contrast="18000"/>
          </a:blip>
          <a:stretch>
            <a:fillRect/>
          </a:stretch>
        </p:blipFill>
        <p:spPr>
          <a:xfrm>
            <a:off x="8124961" y="4120232"/>
            <a:ext cx="372376" cy="343417"/>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A1C65-834C-406B-4E15-3FE31E259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2086"/>
            <a:ext cx="3948562" cy="5413874"/>
          </a:xfrm>
          <a:prstGeom prst="rect">
            <a:avLst/>
          </a:prstGeom>
        </p:spPr>
      </p:pic>
      <p:pic>
        <p:nvPicPr>
          <p:cNvPr id="3" name="Picture 2">
            <a:extLst>
              <a:ext uri="{FF2B5EF4-FFF2-40B4-BE49-F238E27FC236}">
                <a16:creationId xmlns:a16="http://schemas.microsoft.com/office/drawing/2014/main" id="{0D10E651-1025-54E3-A6F9-6532C6F84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5025" y="152086"/>
            <a:ext cx="5423314" cy="5432264"/>
          </a:xfrm>
          <a:prstGeom prst="rect">
            <a:avLst/>
          </a:prstGeom>
        </p:spPr>
      </p:pic>
      <p:sp>
        <p:nvSpPr>
          <p:cNvPr id="4" name="Text Box 10">
            <a:extLst>
              <a:ext uri="{FF2B5EF4-FFF2-40B4-BE49-F238E27FC236}">
                <a16:creationId xmlns:a16="http://schemas.microsoft.com/office/drawing/2014/main" id="{C0B9AA75-210C-959A-1C7F-E6384B4513A8}"/>
              </a:ext>
            </a:extLst>
          </p:cNvPr>
          <p:cNvSpPr txBox="1">
            <a:spLocks noChangeArrowheads="1"/>
          </p:cNvSpPr>
          <p:nvPr/>
        </p:nvSpPr>
        <p:spPr bwMode="auto">
          <a:xfrm>
            <a:off x="765110" y="5731244"/>
            <a:ext cx="91001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Times New Roman" panose="02020603050405020304" pitchFamily="18" charset="0"/>
                <a:cs typeface="Times New Roman" panose="02020603050405020304" pitchFamily="18" charset="0"/>
              </a:rPr>
              <a:t>R. P. McEachran, B. P. </a:t>
            </a:r>
            <a:r>
              <a:rPr lang="en-US" altLang="en-US" dirty="0" err="1">
                <a:latin typeface="Times New Roman" panose="02020603050405020304" pitchFamily="18" charset="0"/>
                <a:cs typeface="Times New Roman" panose="02020603050405020304" pitchFamily="18" charset="0"/>
              </a:rPr>
              <a:t>Marinkovic</a:t>
            </a:r>
            <a:r>
              <a:rPr lang="en-US" altLang="en-US" dirty="0">
                <a:latin typeface="Times New Roman" panose="02020603050405020304" pitchFamily="18" charset="0"/>
                <a:cs typeface="Times New Roman" panose="02020603050405020304" pitchFamily="18" charset="0"/>
              </a:rPr>
              <a:t>, G. Garcia, R. D. White, P. W. Stokes, D. B. Jones, and M. J. </a:t>
            </a:r>
            <a:r>
              <a:rPr lang="en-US" altLang="en-US" dirty="0" err="1">
                <a:latin typeface="Times New Roman" panose="02020603050405020304" pitchFamily="18" charset="0"/>
                <a:cs typeface="Times New Roman" panose="02020603050405020304" pitchFamily="18" charset="0"/>
              </a:rPr>
              <a:t>Brunger</a:t>
            </a:r>
            <a:r>
              <a:rPr lang="en-US" altLang="en-US" dirty="0">
                <a:latin typeface="Times New Roman" panose="02020603050405020304" pitchFamily="18" charset="0"/>
                <a:cs typeface="Times New Roman" panose="02020603050405020304" pitchFamily="18" charset="0"/>
              </a:rPr>
              <a:t>, “Integral Cross Sections for Electron–Zinc Scattering over a Broad Energy Range (0.01–5000 eV)”, </a:t>
            </a:r>
            <a:r>
              <a:rPr lang="en-US" altLang="en-US" i="1" dirty="0">
                <a:latin typeface="Times New Roman" panose="02020603050405020304" pitchFamily="18" charset="0"/>
                <a:cs typeface="Times New Roman" panose="02020603050405020304" pitchFamily="18" charset="0"/>
              </a:rPr>
              <a:t>J. Phys. Chem. Ref. Data </a:t>
            </a:r>
            <a:r>
              <a:rPr lang="en-US" altLang="en-US" b="1" dirty="0">
                <a:latin typeface="Times New Roman" panose="02020603050405020304" pitchFamily="18" charset="0"/>
                <a:cs typeface="Times New Roman" panose="02020603050405020304" pitchFamily="18" charset="0"/>
              </a:rPr>
              <a:t>49</a:t>
            </a:r>
            <a:r>
              <a:rPr lang="en-US" altLang="en-US" dirty="0">
                <a:latin typeface="Times New Roman" panose="02020603050405020304" pitchFamily="18" charset="0"/>
                <a:cs typeface="Times New Roman" panose="02020603050405020304" pitchFamily="18" charset="0"/>
              </a:rPr>
              <a:t>, 013102 (2020)</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doi</a:t>
            </a:r>
            <a:r>
              <a:rPr lang="en-US" altLang="en-US" i="1" dirty="0">
                <a:latin typeface="Times New Roman" panose="02020603050405020304" pitchFamily="18" charset="0"/>
                <a:cs typeface="Times New Roman" panose="02020603050405020304" pitchFamily="18" charset="0"/>
              </a:rPr>
              <a:t>: 10.1063/1.5135573</a:t>
            </a:r>
            <a:endParaRPr lang="en-US" altLang="en-US" dirty="0">
              <a:latin typeface="Times New Roman" panose="02020603050405020304" pitchFamily="18" charset="0"/>
              <a:cs typeface="Times New Roman" panose="02020603050405020304" pitchFamily="18" charset="0"/>
            </a:endParaRPr>
          </a:p>
        </p:txBody>
      </p:sp>
      <p:pic>
        <p:nvPicPr>
          <p:cNvPr id="6" name="Content Placeholder 7" descr="Na.jpg">
            <a:extLst>
              <a:ext uri="{FF2B5EF4-FFF2-40B4-BE49-F238E27FC236}">
                <a16:creationId xmlns:a16="http://schemas.microsoft.com/office/drawing/2014/main" id="{7771CC80-DF43-358C-5DFB-430919C5B578}"/>
              </a:ext>
            </a:extLst>
          </p:cNvPr>
          <p:cNvPicPr>
            <a:picLocks noChangeAspect="1"/>
          </p:cNvPicPr>
          <p:nvPr/>
        </p:nvPicPr>
        <p:blipFill>
          <a:blip r:embed="rId4"/>
          <a:stretch>
            <a:fillRect/>
          </a:stretch>
        </p:blipFill>
        <p:spPr>
          <a:xfrm>
            <a:off x="9865290" y="1997077"/>
            <a:ext cx="1742281" cy="1742281"/>
          </a:xfrm>
          <a:prstGeom prst="rect">
            <a:avLst/>
          </a:prstGeom>
          <a:effectLst>
            <a:outerShdw blurRad="76200" dir="18900000" sy="23000" kx="-1200000" algn="bl" rotWithShape="0">
              <a:prstClr val="black">
                <a:alpha val="20000"/>
              </a:prstClr>
            </a:outerShdw>
          </a:effectLst>
          <a:scene3d>
            <a:camera prst="isometricLeftDown">
              <a:rot lat="2100000" lon="1200000" rev="0"/>
            </a:camera>
            <a:lightRig rig="threePt" dir="t">
              <a:rot lat="0" lon="0" rev="1200000"/>
            </a:lightRig>
          </a:scene3d>
          <a:sp3d prstMaterial="dkEdge">
            <a:bevelT w="63500" h="25400" prst="artDeco"/>
          </a:sp3d>
        </p:spPr>
        <p:style>
          <a:lnRef idx="0">
            <a:schemeClr val="accent1"/>
          </a:lnRef>
          <a:fillRef idx="3">
            <a:schemeClr val="accent1"/>
          </a:fillRef>
          <a:effectRef idx="3">
            <a:schemeClr val="accent1"/>
          </a:effectRef>
          <a:fontRef idx="minor">
            <a:schemeClr val="lt1"/>
          </a:fontRef>
        </p:style>
      </p:pic>
      <p:sp>
        <p:nvSpPr>
          <p:cNvPr id="7" name="Title 5">
            <a:extLst>
              <a:ext uri="{FF2B5EF4-FFF2-40B4-BE49-F238E27FC236}">
                <a16:creationId xmlns:a16="http://schemas.microsoft.com/office/drawing/2014/main" id="{753BB23A-8859-175A-BC20-D49784B69558}"/>
              </a:ext>
            </a:extLst>
          </p:cNvPr>
          <p:cNvSpPr txBox="1">
            <a:spLocks/>
          </p:cNvSpPr>
          <p:nvPr/>
        </p:nvSpPr>
        <p:spPr>
          <a:xfrm>
            <a:off x="9763810" y="83180"/>
            <a:ext cx="2248678" cy="1143000"/>
          </a:xfrm>
          <a:prstGeom prst="rect">
            <a:avLst/>
          </a:prstGeom>
          <a:noFill/>
          <a:effectLst>
            <a:innerShdw blurRad="63500" dist="50800" dir="5400000">
              <a:prstClr val="black">
                <a:alpha val="50000"/>
              </a:prstClr>
            </a:innerShdw>
          </a:effectLst>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effectLst>
                  <a:outerShdw blurRad="38100" dist="38100" dir="2700000" algn="tl">
                    <a:srgbClr val="C0C0C0"/>
                  </a:outerShdw>
                </a:effectLst>
              </a:rPr>
              <a:t>                     </a:t>
            </a:r>
            <a:r>
              <a:rPr lang="sr-Latn-CS" altLang="en-US">
                <a:effectLst>
                  <a:outerShdw blurRad="38100" dist="38100" dir="2700000" algn="tl">
                    <a:srgbClr val="C0C0C0"/>
                  </a:outerShdw>
                </a:effectLst>
              </a:rPr>
              <a:t>Zin</a:t>
            </a:r>
            <a:r>
              <a:rPr lang="en-US" altLang="en-US">
                <a:effectLst>
                  <a:outerShdw blurRad="38100" dist="38100" dir="2700000" algn="tl">
                    <a:srgbClr val="C0C0C0"/>
                  </a:outerShdw>
                </a:effectLst>
              </a:rPr>
              <a:t>c</a:t>
            </a:r>
            <a:r>
              <a:rPr lang="sr-Latn-CS" altLang="en-US">
                <a:effectLst>
                  <a:outerShdw blurRad="38100" dist="38100" dir="2700000" algn="tl">
                    <a:srgbClr val="C0C0C0"/>
                  </a:outerShdw>
                </a:effectLst>
              </a:rPr>
              <a:t> (Zn)</a:t>
            </a:r>
            <a:endParaRPr lang="en-US" altLang="en-US" dirty="0">
              <a:effectLst>
                <a:outerShdw blurRad="38100" dist="38100" dir="2700000" algn="tl">
                  <a:srgbClr val="C0C0C0"/>
                </a:outerShdw>
              </a:effectLst>
            </a:endParaRPr>
          </a:p>
        </p:txBody>
      </p:sp>
      <p:sp>
        <p:nvSpPr>
          <p:cNvPr id="5" name="Text Box 12">
            <a:extLst>
              <a:ext uri="{FF2B5EF4-FFF2-40B4-BE49-F238E27FC236}">
                <a16:creationId xmlns:a16="http://schemas.microsoft.com/office/drawing/2014/main" id="{0E23B88F-F7A1-E969-8921-DEC70ED53909}"/>
              </a:ext>
            </a:extLst>
          </p:cNvPr>
          <p:cNvSpPr txBox="1">
            <a:spLocks noChangeArrowheads="1"/>
          </p:cNvSpPr>
          <p:nvPr/>
        </p:nvSpPr>
        <p:spPr bwMode="auto">
          <a:xfrm>
            <a:off x="10244417" y="1428272"/>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[Ar]3d</a:t>
            </a:r>
            <a:r>
              <a:rPr lang="en-US" altLang="en-US" baseline="30000"/>
              <a:t>10</a:t>
            </a:r>
            <a:r>
              <a:rPr lang="en-US" altLang="en-US"/>
              <a:t>4s</a:t>
            </a:r>
            <a:r>
              <a:rPr lang="en-US" altLang="en-US" baseline="30000"/>
              <a:t>2</a:t>
            </a:r>
          </a:p>
        </p:txBody>
      </p:sp>
    </p:spTree>
    <p:extLst>
      <p:ext uri="{BB962C8B-B14F-4D97-AF65-F5344CB8AC3E}">
        <p14:creationId xmlns:p14="http://schemas.microsoft.com/office/powerpoint/2010/main" val="299714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C0B9AA75-210C-959A-1C7F-E6384B4513A8}"/>
              </a:ext>
            </a:extLst>
          </p:cNvPr>
          <p:cNvSpPr txBox="1">
            <a:spLocks noChangeArrowheads="1"/>
          </p:cNvSpPr>
          <p:nvPr/>
        </p:nvSpPr>
        <p:spPr bwMode="auto">
          <a:xfrm>
            <a:off x="171061" y="5851489"/>
            <a:ext cx="118498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P. </a:t>
            </a:r>
            <a:r>
              <a:rPr kumimoji="0" lang="en-GB" altLang="en-US"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Marinković</a:t>
            </a:r>
            <a:r>
              <a:rPr kumimoji="0" lang="en-GB"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18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 P. McEachran, D. V. </a:t>
            </a:r>
            <a:r>
              <a:rPr kumimoji="0" lang="en-US" altLang="en-US"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Fursa</a:t>
            </a: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18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GB"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 Bray, H. Umer, F. Blanco, G. Garc</a:t>
            </a:r>
            <a:r>
              <a:rPr kumimoji="0" lang="en-GB" altLang="en-US" sz="18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í</a:t>
            </a:r>
            <a:r>
              <a:rPr kumimoji="0" lang="en-GB"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M. J. </a:t>
            </a:r>
            <a:r>
              <a:rPr kumimoji="0" lang="en-GB" altLang="en-US" sz="1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Brunger</a:t>
            </a:r>
            <a:r>
              <a:rPr kumimoji="0" lang="en-GB"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L. Campbell, and D. B. Jones, </a:t>
            </a:r>
            <a:r>
              <a:rPr kumimoji="0" lang="en-GB" altLang="en-US" sz="18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a:t>
            </a:r>
            <a:r>
              <a:rPr kumimoji="0" lang="en-GB"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Cross Sections for Electron Scattering from Cadmium: Theory and Experiment</a:t>
            </a:r>
            <a:r>
              <a:rPr kumimoji="0" lang="en-GB" altLang="en-US" sz="18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a:t>
            </a:r>
            <a:r>
              <a:rPr kumimoji="0" lang="en-GB"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GB" altLang="en-US" sz="18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 Phys. Chem. Ref. Data</a:t>
            </a:r>
            <a:r>
              <a:rPr kumimoji="0" lang="en-GB" altLang="en-US" sz="18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GB"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52</a:t>
            </a:r>
            <a:r>
              <a:rPr kumimoji="0" lang="en-GB"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023102 (2023) [12pp] </a:t>
            </a:r>
            <a:r>
              <a:rPr kumimoji="0" lang="en-GB" altLang="en-US" sz="1800" b="0" i="0" u="sng"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hlinkClick r:id="rId2"/>
              </a:rPr>
              <a:t>doi</a:t>
            </a:r>
            <a:r>
              <a:rPr kumimoji="0" lang="en-GB" altLang="en-US" sz="18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2"/>
              </a:rPr>
              <a:t>: 10.1063/5.0145933</a:t>
            </a:r>
            <a:endParaRPr kumimoji="0" lang="en-GB" altLang="en-US" sz="1800" b="0" i="0" u="none" strike="noStrike" cap="none" normalizeH="0" baseline="0" dirty="0">
              <a:ln>
                <a:noFill/>
              </a:ln>
              <a:solidFill>
                <a:schemeClr val="tx1"/>
              </a:solidFill>
              <a:effectLst/>
              <a:latin typeface="Calibri" panose="020F0502020204030204" pitchFamily="34" charset="0"/>
            </a:endParaRPr>
          </a:p>
        </p:txBody>
      </p:sp>
      <p:pic>
        <p:nvPicPr>
          <p:cNvPr id="5" name="Content Placeholder 7" descr="Na.jpg">
            <a:extLst>
              <a:ext uri="{FF2B5EF4-FFF2-40B4-BE49-F238E27FC236}">
                <a16:creationId xmlns:a16="http://schemas.microsoft.com/office/drawing/2014/main" id="{FBEECAC0-7F94-F7B7-CC95-2F58BDEF2519}"/>
              </a:ext>
            </a:extLst>
          </p:cNvPr>
          <p:cNvPicPr>
            <a:picLocks noChangeAspect="1"/>
          </p:cNvPicPr>
          <p:nvPr/>
        </p:nvPicPr>
        <p:blipFill>
          <a:blip r:embed="rId3"/>
          <a:stretch>
            <a:fillRect/>
          </a:stretch>
        </p:blipFill>
        <p:spPr>
          <a:xfrm>
            <a:off x="10381329" y="1427185"/>
            <a:ext cx="1742281" cy="1742281"/>
          </a:xfrm>
          <a:prstGeom prst="rect">
            <a:avLst/>
          </a:prstGeom>
          <a:effectLst>
            <a:outerShdw blurRad="76200" dir="18900000" sy="23000" kx="-1200000" algn="bl" rotWithShape="0">
              <a:prstClr val="black">
                <a:alpha val="20000"/>
              </a:prstClr>
            </a:outerShdw>
          </a:effectLst>
          <a:scene3d>
            <a:camera prst="isometricLeftDown">
              <a:rot lat="2100000" lon="1200000" rev="0"/>
            </a:camera>
            <a:lightRig rig="threePt" dir="t">
              <a:rot lat="0" lon="0" rev="1200000"/>
            </a:lightRig>
          </a:scene3d>
          <a:sp3d prstMaterial="dkEdge">
            <a:bevelT w="63500" h="25400" prst="artDeco"/>
          </a:sp3d>
        </p:spPr>
        <p:style>
          <a:lnRef idx="0">
            <a:schemeClr val="accent1"/>
          </a:lnRef>
          <a:fillRef idx="3">
            <a:schemeClr val="accent1"/>
          </a:fillRef>
          <a:effectRef idx="3">
            <a:schemeClr val="accent1"/>
          </a:effectRef>
          <a:fontRef idx="minor">
            <a:schemeClr val="lt1"/>
          </a:fontRef>
        </p:style>
      </p:pic>
      <p:sp>
        <p:nvSpPr>
          <p:cNvPr id="8" name="Title 5">
            <a:extLst>
              <a:ext uri="{FF2B5EF4-FFF2-40B4-BE49-F238E27FC236}">
                <a16:creationId xmlns:a16="http://schemas.microsoft.com/office/drawing/2014/main" id="{DDC9789B-94B7-DC05-A72C-EBD312F8AC34}"/>
              </a:ext>
            </a:extLst>
          </p:cNvPr>
          <p:cNvSpPr txBox="1">
            <a:spLocks/>
          </p:cNvSpPr>
          <p:nvPr/>
        </p:nvSpPr>
        <p:spPr>
          <a:xfrm>
            <a:off x="7554823" y="83181"/>
            <a:ext cx="4311688" cy="1143000"/>
          </a:xfrm>
          <a:prstGeom prst="rect">
            <a:avLst/>
          </a:prstGeom>
          <a:noFill/>
          <a:effectLst>
            <a:innerShdw blurRad="63500" dist="50800" dir="5400000">
              <a:prstClr val="black">
                <a:alpha val="50000"/>
              </a:prstClr>
            </a:inn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r-Latn-CS" altLang="en-US" dirty="0">
                <a:effectLst>
                  <a:outerShdw blurRad="38100" dist="38100" dir="2700000" algn="tl">
                    <a:srgbClr val="C0C0C0"/>
                  </a:outerShdw>
                </a:effectLst>
              </a:rPr>
              <a:t>Cadmium (</a:t>
            </a:r>
            <a:r>
              <a:rPr lang="en-US" altLang="en-US" baseline="30000" dirty="0">
                <a:effectLst>
                  <a:outerShdw blurRad="38100" dist="38100" dir="2700000" algn="tl">
                    <a:srgbClr val="C0C0C0"/>
                  </a:outerShdw>
                </a:effectLst>
              </a:rPr>
              <a:t>48</a:t>
            </a:r>
            <a:r>
              <a:rPr lang="sr-Latn-CS" altLang="en-US" dirty="0">
                <a:effectLst>
                  <a:outerShdw blurRad="38100" dist="38100" dir="2700000" algn="tl">
                    <a:srgbClr val="C0C0C0"/>
                  </a:outerShdw>
                </a:effectLst>
              </a:rPr>
              <a:t>Cd)</a:t>
            </a:r>
            <a:endParaRPr lang="en-US" altLang="en-US" dirty="0">
              <a:effectLst>
                <a:outerShdw blurRad="38100" dist="38100" dir="2700000" algn="tl">
                  <a:srgbClr val="C0C0C0"/>
                </a:outerShdw>
              </a:effectLst>
            </a:endParaRPr>
          </a:p>
        </p:txBody>
      </p:sp>
      <p:pic>
        <p:nvPicPr>
          <p:cNvPr id="9" name="Picture 8">
            <a:extLst>
              <a:ext uri="{FF2B5EF4-FFF2-40B4-BE49-F238E27FC236}">
                <a16:creationId xmlns:a16="http://schemas.microsoft.com/office/drawing/2014/main" id="{438EF184-9006-F905-03DA-939ABC338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0" y="556794"/>
            <a:ext cx="7102455" cy="4983912"/>
          </a:xfrm>
          <a:prstGeom prst="rect">
            <a:avLst/>
          </a:prstGeom>
        </p:spPr>
      </p:pic>
      <p:pic>
        <p:nvPicPr>
          <p:cNvPr id="10" name="Picture 9">
            <a:extLst>
              <a:ext uri="{FF2B5EF4-FFF2-40B4-BE49-F238E27FC236}">
                <a16:creationId xmlns:a16="http://schemas.microsoft.com/office/drawing/2014/main" id="{8F547D7F-D081-1379-E781-A6669ED93B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0845" y="1105885"/>
            <a:ext cx="3210484" cy="4434821"/>
          </a:xfrm>
          <a:prstGeom prst="rect">
            <a:avLst/>
          </a:prstGeom>
        </p:spPr>
      </p:pic>
      <p:sp>
        <p:nvSpPr>
          <p:cNvPr id="2" name="Text Box 9">
            <a:extLst>
              <a:ext uri="{FF2B5EF4-FFF2-40B4-BE49-F238E27FC236}">
                <a16:creationId xmlns:a16="http://schemas.microsoft.com/office/drawing/2014/main" id="{FF5B4D37-64C7-8D4D-6ADD-851C75D5BE8B}"/>
              </a:ext>
            </a:extLst>
          </p:cNvPr>
          <p:cNvSpPr txBox="1">
            <a:spLocks noChangeArrowheads="1"/>
          </p:cNvSpPr>
          <p:nvPr/>
        </p:nvSpPr>
        <p:spPr bwMode="auto">
          <a:xfrm>
            <a:off x="10515549" y="922528"/>
            <a:ext cx="1350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[Kr] 3d</a:t>
            </a:r>
            <a:r>
              <a:rPr lang="en-US" altLang="en-US" baseline="30000" dirty="0"/>
              <a:t>10</a:t>
            </a:r>
            <a:r>
              <a:rPr lang="en-US" altLang="en-US" dirty="0"/>
              <a:t>4s</a:t>
            </a:r>
            <a:r>
              <a:rPr lang="en-US" altLang="en-US" baseline="30000" dirty="0"/>
              <a:t>2</a:t>
            </a:r>
          </a:p>
        </p:txBody>
      </p:sp>
    </p:spTree>
    <p:extLst>
      <p:ext uri="{BB962C8B-B14F-4D97-AF65-F5344CB8AC3E}">
        <p14:creationId xmlns:p14="http://schemas.microsoft.com/office/powerpoint/2010/main" val="330428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Na.jpg">
            <a:extLst>
              <a:ext uri="{FF2B5EF4-FFF2-40B4-BE49-F238E27FC236}">
                <a16:creationId xmlns:a16="http://schemas.microsoft.com/office/drawing/2014/main" id="{0BF72ABF-C76F-41B2-92EA-2E985CB14905}"/>
              </a:ext>
            </a:extLst>
          </p:cNvPr>
          <p:cNvPicPr>
            <a:picLocks noChangeAspect="1"/>
          </p:cNvPicPr>
          <p:nvPr/>
        </p:nvPicPr>
        <p:blipFill>
          <a:blip r:embed="rId2"/>
          <a:stretch>
            <a:fillRect/>
          </a:stretch>
        </p:blipFill>
        <p:spPr>
          <a:xfrm>
            <a:off x="10088888" y="270384"/>
            <a:ext cx="1742281" cy="1742281"/>
          </a:xfrm>
          <a:prstGeom prst="rect">
            <a:avLst/>
          </a:prstGeom>
          <a:effectLst>
            <a:outerShdw blurRad="76200" dir="18900000" sy="23000" kx="-1200000" algn="bl" rotWithShape="0">
              <a:prstClr val="black">
                <a:alpha val="20000"/>
              </a:prstClr>
            </a:outerShdw>
          </a:effectLst>
          <a:scene3d>
            <a:camera prst="isometricLeftDown">
              <a:rot lat="2100000" lon="1200000" rev="0"/>
            </a:camera>
            <a:lightRig rig="threePt" dir="t">
              <a:rot lat="0" lon="0" rev="1200000"/>
            </a:lightRig>
          </a:scene3d>
          <a:sp3d prstMaterial="dkEdge">
            <a:bevelT w="63500" h="25400" prst="artDeco"/>
          </a:sp3d>
        </p:spPr>
        <p:style>
          <a:lnRef idx="0">
            <a:schemeClr val="accent1"/>
          </a:lnRef>
          <a:fillRef idx="3">
            <a:schemeClr val="accent1"/>
          </a:fillRef>
          <a:effectRef idx="3">
            <a:schemeClr val="accent1"/>
          </a:effectRef>
          <a:fontRef idx="minor">
            <a:schemeClr val="lt1"/>
          </a:fontRef>
        </p:style>
      </p:pic>
      <p:sp>
        <p:nvSpPr>
          <p:cNvPr id="3" name="Title 5">
            <a:extLst>
              <a:ext uri="{FF2B5EF4-FFF2-40B4-BE49-F238E27FC236}">
                <a16:creationId xmlns:a16="http://schemas.microsoft.com/office/drawing/2014/main" id="{319E2B7D-CC07-1B84-D7B7-6B8B3BAD5F67}"/>
              </a:ext>
            </a:extLst>
          </p:cNvPr>
          <p:cNvSpPr txBox="1">
            <a:spLocks/>
          </p:cNvSpPr>
          <p:nvPr/>
        </p:nvSpPr>
        <p:spPr>
          <a:xfrm>
            <a:off x="6257117" y="-27405"/>
            <a:ext cx="3356446" cy="1143000"/>
          </a:xfrm>
          <a:prstGeom prst="rect">
            <a:avLst/>
          </a:prstGeom>
          <a:noFill/>
          <a:effectLst>
            <a:innerShdw blurRad="63500" dist="50800" dir="5400000">
              <a:prstClr val="black">
                <a:alpha val="50000"/>
              </a:prstClr>
            </a:inn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r-Latn-CS" altLang="en-US" dirty="0">
                <a:effectLst>
                  <a:outerShdw blurRad="38100" dist="38100" dir="2700000" algn="tl">
                    <a:srgbClr val="C0C0C0"/>
                  </a:outerShdw>
                </a:effectLst>
              </a:rPr>
              <a:t>Indium (</a:t>
            </a:r>
            <a:r>
              <a:rPr lang="en-US" altLang="en-US" baseline="30000" dirty="0">
                <a:effectLst>
                  <a:outerShdw blurRad="38100" dist="38100" dir="2700000" algn="tl">
                    <a:srgbClr val="C0C0C0"/>
                  </a:outerShdw>
                </a:effectLst>
              </a:rPr>
              <a:t>49</a:t>
            </a:r>
            <a:r>
              <a:rPr lang="sr-Latn-CS" altLang="en-US" dirty="0">
                <a:effectLst>
                  <a:outerShdw blurRad="38100" dist="38100" dir="2700000" algn="tl">
                    <a:srgbClr val="C0C0C0"/>
                  </a:outerShdw>
                </a:effectLst>
              </a:rPr>
              <a:t>In)</a:t>
            </a:r>
            <a:endParaRPr lang="en-US" altLang="en-US" dirty="0">
              <a:effectLst>
                <a:outerShdw blurRad="38100" dist="38100" dir="2700000" algn="tl">
                  <a:srgbClr val="C0C0C0"/>
                </a:outerShdw>
              </a:effectLst>
            </a:endParaRPr>
          </a:p>
        </p:txBody>
      </p:sp>
      <p:sp>
        <p:nvSpPr>
          <p:cNvPr id="4" name="Text Box 8">
            <a:extLst>
              <a:ext uri="{FF2B5EF4-FFF2-40B4-BE49-F238E27FC236}">
                <a16:creationId xmlns:a16="http://schemas.microsoft.com/office/drawing/2014/main" id="{F430C4D5-F6F1-2E36-CA70-75C2A256603A}"/>
              </a:ext>
            </a:extLst>
          </p:cNvPr>
          <p:cNvSpPr txBox="1">
            <a:spLocks noChangeArrowheads="1"/>
          </p:cNvSpPr>
          <p:nvPr/>
        </p:nvSpPr>
        <p:spPr bwMode="auto">
          <a:xfrm>
            <a:off x="7120834" y="1005696"/>
            <a:ext cx="1541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[Kr]4d</a:t>
            </a:r>
            <a:r>
              <a:rPr lang="en-US" altLang="en-US" baseline="30000" dirty="0"/>
              <a:t>10</a:t>
            </a:r>
            <a:r>
              <a:rPr lang="en-US" altLang="en-US" dirty="0"/>
              <a:t>5s</a:t>
            </a:r>
            <a:r>
              <a:rPr lang="en-US" altLang="en-US" baseline="30000" dirty="0"/>
              <a:t>2</a:t>
            </a:r>
            <a:r>
              <a:rPr lang="en-US" altLang="en-US" dirty="0"/>
              <a:t>5p</a:t>
            </a:r>
          </a:p>
        </p:txBody>
      </p:sp>
      <p:sp>
        <p:nvSpPr>
          <p:cNvPr id="5" name="Rectangle 1">
            <a:extLst>
              <a:ext uri="{FF2B5EF4-FFF2-40B4-BE49-F238E27FC236}">
                <a16:creationId xmlns:a16="http://schemas.microsoft.com/office/drawing/2014/main" id="{AD6B6B67-1DD9-7B84-41BE-BF869CF10DE6}"/>
              </a:ext>
            </a:extLst>
          </p:cNvPr>
          <p:cNvSpPr>
            <a:spLocks noChangeArrowheads="1"/>
          </p:cNvSpPr>
          <p:nvPr/>
        </p:nvSpPr>
        <p:spPr bwMode="auto">
          <a:xfrm>
            <a:off x="360831" y="5904162"/>
            <a:ext cx="114703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 R. Hamilton, O.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Zatsarinny</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Bartschat</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 S.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Rabasovi</a:t>
            </a:r>
            <a:r>
              <a:rPr kumimoji="0" lang="sr-Latn-R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ć, D. Šević, B. P. Marinković S. Dujko, J. Atić, D. V. Fursa, I. Bray, R. P. McEachran, F. Blanco, G. García, P. W. Stokes, R. D. White, D. B. Jones, L. Campbell, and M. J. Brunger,</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sr-Latn-R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“Recommended cross sections for electron–indium scattering”,</a:t>
            </a:r>
            <a:endParaRPr kumimoji="0" lang="sr-Latn-RS"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sr-Latn-RS"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 Phys. Chem. Ref. Data</a:t>
            </a:r>
            <a:r>
              <a:rPr kumimoji="0" lang="sr-Latn-R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sr-Latn-RS"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50</a:t>
            </a:r>
            <a:r>
              <a:rPr kumimoji="0" lang="sr-Latn-R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013101 (2021) [pp.20 accepted 3 Dec. 2020].</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sr-Latn-RS" altLang="en-US" sz="14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3"/>
              </a:rPr>
              <a:t>doi: 10.1063/5.0035218</a:t>
            </a:r>
            <a:endParaRPr kumimoji="0" lang="sr-Latn-RS" altLang="en-US" sz="14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D55A42A5-03AA-0F1A-B77D-8DE139739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86" y="120706"/>
            <a:ext cx="5666557" cy="5731597"/>
          </a:xfrm>
          <a:prstGeom prst="rect">
            <a:avLst/>
          </a:prstGeom>
        </p:spPr>
      </p:pic>
      <p:pic>
        <p:nvPicPr>
          <p:cNvPr id="9" name="Picture 8">
            <a:extLst>
              <a:ext uri="{FF2B5EF4-FFF2-40B4-BE49-F238E27FC236}">
                <a16:creationId xmlns:a16="http://schemas.microsoft.com/office/drawing/2014/main" id="{FC52C3CE-8748-E2D7-A6CF-56A1F9BD7C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8017" y="1508236"/>
            <a:ext cx="4307096" cy="4344067"/>
          </a:xfrm>
          <a:prstGeom prst="rect">
            <a:avLst/>
          </a:prstGeom>
        </p:spPr>
      </p:pic>
    </p:spTree>
    <p:extLst>
      <p:ext uri="{BB962C8B-B14F-4D97-AF65-F5344CB8AC3E}">
        <p14:creationId xmlns:p14="http://schemas.microsoft.com/office/powerpoint/2010/main" val="112082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A91F-5F37-4E67-F115-DB0F524A276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4BCF094-C0F7-6BB1-E367-9237137B441F}"/>
              </a:ext>
            </a:extLst>
          </p:cNvPr>
          <p:cNvSpPr>
            <a:spLocks noGrp="1"/>
          </p:cNvSpPr>
          <p:nvPr>
            <p:ph idx="1"/>
          </p:nvPr>
        </p:nvSpPr>
        <p:spPr/>
        <p:txBody>
          <a:bodyPr/>
          <a:lstStyle/>
          <a:p>
            <a:r>
              <a:rPr lang="en-US" dirty="0"/>
              <a:t>Short introduction of the abbreviations: </a:t>
            </a:r>
          </a:p>
          <a:p>
            <a:pPr marL="0" indent="0">
              <a:buNone/>
            </a:pPr>
            <a:r>
              <a:rPr lang="en-US" dirty="0"/>
              <a:t>	VAMDC, COST, RADAM, Nano-IBCT</a:t>
            </a:r>
          </a:p>
          <a:p>
            <a:r>
              <a:rPr lang="en-US" dirty="0"/>
              <a:t>Subject of the study: Electron/atom(molecule) interactions</a:t>
            </a:r>
          </a:p>
          <a:p>
            <a:r>
              <a:rPr lang="en-US" dirty="0"/>
              <a:t>Observables and experimental method</a:t>
            </a:r>
          </a:p>
          <a:p>
            <a:r>
              <a:rPr lang="en-US" dirty="0"/>
              <a:t>Data providers</a:t>
            </a:r>
          </a:p>
          <a:p>
            <a:r>
              <a:rPr lang="en-US" dirty="0"/>
              <a:t>Databases and data curation - BEAMDB</a:t>
            </a:r>
          </a:p>
          <a:p>
            <a:r>
              <a:rPr lang="en-US" dirty="0"/>
              <a:t>Perspectives and challenges (SWOT analysis)</a:t>
            </a:r>
          </a:p>
          <a:p>
            <a:r>
              <a:rPr lang="en-US" dirty="0"/>
              <a:t>Acknowledgements</a:t>
            </a:r>
          </a:p>
        </p:txBody>
      </p:sp>
      <p:sp>
        <p:nvSpPr>
          <p:cNvPr id="4" name="Slide Number Placeholder 5">
            <a:extLst>
              <a:ext uri="{FF2B5EF4-FFF2-40B4-BE49-F238E27FC236}">
                <a16:creationId xmlns:a16="http://schemas.microsoft.com/office/drawing/2014/main" id="{6A4C8232-7CC5-043C-D8F1-CF654435558C}"/>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D551E-57EC-4A4C-91DD-649DD69798C0}" type="slidenum">
              <a:rPr lang="en-US" altLang="en-US"/>
              <a:pPr eaLnBrk="1" hangingPunct="1"/>
              <a:t>2</a:t>
            </a:fld>
            <a:endParaRPr lang="en-US" altLang="en-US"/>
          </a:p>
        </p:txBody>
      </p:sp>
    </p:spTree>
    <p:extLst>
      <p:ext uri="{BB962C8B-B14F-4D97-AF65-F5344CB8AC3E}">
        <p14:creationId xmlns:p14="http://schemas.microsoft.com/office/powerpoint/2010/main" val="363306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Na.jpg">
            <a:extLst>
              <a:ext uri="{FF2B5EF4-FFF2-40B4-BE49-F238E27FC236}">
                <a16:creationId xmlns:a16="http://schemas.microsoft.com/office/drawing/2014/main" id="{0BF72ABF-C76F-41B2-92EA-2E985CB14905}"/>
              </a:ext>
            </a:extLst>
          </p:cNvPr>
          <p:cNvPicPr>
            <a:picLocks noChangeAspect="1"/>
          </p:cNvPicPr>
          <p:nvPr/>
        </p:nvPicPr>
        <p:blipFill>
          <a:blip r:embed="rId2"/>
          <a:stretch>
            <a:fillRect/>
          </a:stretch>
        </p:blipFill>
        <p:spPr>
          <a:xfrm>
            <a:off x="10088888" y="270384"/>
            <a:ext cx="1742281" cy="1742281"/>
          </a:xfrm>
          <a:prstGeom prst="rect">
            <a:avLst/>
          </a:prstGeom>
          <a:effectLst>
            <a:outerShdw blurRad="76200" dir="18900000" sy="23000" kx="-1200000" algn="bl" rotWithShape="0">
              <a:prstClr val="black">
                <a:alpha val="20000"/>
              </a:prstClr>
            </a:outerShdw>
          </a:effectLst>
          <a:scene3d>
            <a:camera prst="isometricLeftDown">
              <a:rot lat="2100000" lon="1200000" rev="0"/>
            </a:camera>
            <a:lightRig rig="threePt" dir="t">
              <a:rot lat="0" lon="0" rev="1200000"/>
            </a:lightRig>
          </a:scene3d>
          <a:sp3d prstMaterial="dkEdge">
            <a:bevelT w="63500" h="25400" prst="artDeco"/>
          </a:sp3d>
        </p:spPr>
        <p:style>
          <a:lnRef idx="0">
            <a:schemeClr val="accent1"/>
          </a:lnRef>
          <a:fillRef idx="3">
            <a:schemeClr val="accent1"/>
          </a:fillRef>
          <a:effectRef idx="3">
            <a:schemeClr val="accent1"/>
          </a:effectRef>
          <a:fontRef idx="minor">
            <a:schemeClr val="lt1"/>
          </a:fontRef>
        </p:style>
      </p:pic>
      <p:sp>
        <p:nvSpPr>
          <p:cNvPr id="3" name="Title 5">
            <a:extLst>
              <a:ext uri="{FF2B5EF4-FFF2-40B4-BE49-F238E27FC236}">
                <a16:creationId xmlns:a16="http://schemas.microsoft.com/office/drawing/2014/main" id="{319E2B7D-CC07-1B84-D7B7-6B8B3BAD5F67}"/>
              </a:ext>
            </a:extLst>
          </p:cNvPr>
          <p:cNvSpPr txBox="1">
            <a:spLocks/>
          </p:cNvSpPr>
          <p:nvPr/>
        </p:nvSpPr>
        <p:spPr>
          <a:xfrm>
            <a:off x="6257117" y="-27405"/>
            <a:ext cx="3356446" cy="1143000"/>
          </a:xfrm>
          <a:prstGeom prst="rect">
            <a:avLst/>
          </a:prstGeom>
          <a:noFill/>
          <a:effectLst>
            <a:innerShdw blurRad="63500" dist="50800" dir="5400000">
              <a:prstClr val="black">
                <a:alpha val="50000"/>
              </a:prstClr>
            </a:inn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r-Latn-CS" altLang="en-US" dirty="0">
                <a:effectLst>
                  <a:outerShdw blurRad="38100" dist="38100" dir="2700000" algn="tl">
                    <a:srgbClr val="C0C0C0"/>
                  </a:outerShdw>
                </a:effectLst>
              </a:rPr>
              <a:t>Indium (</a:t>
            </a:r>
            <a:r>
              <a:rPr lang="en-US" altLang="en-US" baseline="30000" dirty="0">
                <a:effectLst>
                  <a:outerShdw blurRad="38100" dist="38100" dir="2700000" algn="tl">
                    <a:srgbClr val="C0C0C0"/>
                  </a:outerShdw>
                </a:effectLst>
              </a:rPr>
              <a:t>49</a:t>
            </a:r>
            <a:r>
              <a:rPr lang="sr-Latn-CS" altLang="en-US" dirty="0">
                <a:effectLst>
                  <a:outerShdw blurRad="38100" dist="38100" dir="2700000" algn="tl">
                    <a:srgbClr val="C0C0C0"/>
                  </a:outerShdw>
                </a:effectLst>
              </a:rPr>
              <a:t>In)</a:t>
            </a:r>
            <a:endParaRPr lang="en-US" altLang="en-US" dirty="0">
              <a:effectLst>
                <a:outerShdw blurRad="38100" dist="38100" dir="2700000" algn="tl">
                  <a:srgbClr val="C0C0C0"/>
                </a:outerShdw>
              </a:effectLst>
            </a:endParaRPr>
          </a:p>
        </p:txBody>
      </p:sp>
      <p:sp>
        <p:nvSpPr>
          <p:cNvPr id="4" name="Text Box 8">
            <a:extLst>
              <a:ext uri="{FF2B5EF4-FFF2-40B4-BE49-F238E27FC236}">
                <a16:creationId xmlns:a16="http://schemas.microsoft.com/office/drawing/2014/main" id="{F430C4D5-F6F1-2E36-CA70-75C2A256603A}"/>
              </a:ext>
            </a:extLst>
          </p:cNvPr>
          <p:cNvSpPr txBox="1">
            <a:spLocks noChangeArrowheads="1"/>
          </p:cNvSpPr>
          <p:nvPr/>
        </p:nvSpPr>
        <p:spPr bwMode="auto">
          <a:xfrm>
            <a:off x="7120834" y="1005696"/>
            <a:ext cx="1541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[Kr]4d</a:t>
            </a:r>
            <a:r>
              <a:rPr lang="en-US" altLang="en-US" baseline="30000" dirty="0"/>
              <a:t>10</a:t>
            </a:r>
            <a:r>
              <a:rPr lang="en-US" altLang="en-US" dirty="0"/>
              <a:t>5s</a:t>
            </a:r>
            <a:r>
              <a:rPr lang="en-US" altLang="en-US" baseline="30000" dirty="0"/>
              <a:t>2</a:t>
            </a:r>
            <a:r>
              <a:rPr lang="en-US" altLang="en-US" dirty="0"/>
              <a:t>5p</a:t>
            </a:r>
          </a:p>
        </p:txBody>
      </p:sp>
      <p:sp>
        <p:nvSpPr>
          <p:cNvPr id="6" name="Rectangle 1">
            <a:extLst>
              <a:ext uri="{FF2B5EF4-FFF2-40B4-BE49-F238E27FC236}">
                <a16:creationId xmlns:a16="http://schemas.microsoft.com/office/drawing/2014/main" id="{6E240B02-3758-3D3A-1DC4-87739F08B67A}"/>
              </a:ext>
            </a:extLst>
          </p:cNvPr>
          <p:cNvSpPr>
            <a:spLocks noChangeArrowheads="1"/>
          </p:cNvSpPr>
          <p:nvPr/>
        </p:nvSpPr>
        <p:spPr bwMode="auto">
          <a:xfrm>
            <a:off x="189109" y="5852304"/>
            <a:ext cx="115023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Saša</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Dujko</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Jasmina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Atić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Danko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Bošnjaković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Ron D White, Peter Stokes, Kathryn R Hamilton, Oleg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Zatsarinny</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Klaus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Bartschat</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Maja S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Rabasović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Dragutin</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Šević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Bratislav P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Marinković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Dmitry V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Fursa</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Igor Bray, Robert P McEachran, Francisco Blanco, Gustavo Garcia, Darryl Jones, Laurence Campbell and Michael J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Brunger</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“Transport of electrons and propagation of the negative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ionisation</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fronts in indium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vapour</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Plasma Sources Sci. Technol.</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30</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115019 (2021) [22pp]. </a:t>
            </a:r>
            <a:r>
              <a:rPr kumimoji="0" lang="en-US" altLang="en-US" sz="1400" b="0" i="0" u="sng"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hlinkClick r:id="rId3"/>
              </a:rPr>
              <a:t>doi</a:t>
            </a:r>
            <a:r>
              <a:rPr kumimoji="0" lang="en-US" altLang="en-US" sz="14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3"/>
              </a:rPr>
              <a:t>: 10.1088/1361-6595/ac3343</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731A1B17-96EF-5576-6D47-96040B728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873" y="1624045"/>
            <a:ext cx="4283690" cy="3259828"/>
          </a:xfrm>
          <a:prstGeom prst="rect">
            <a:avLst/>
          </a:prstGeom>
        </p:spPr>
      </p:pic>
      <p:pic>
        <p:nvPicPr>
          <p:cNvPr id="12" name="Picture 11">
            <a:extLst>
              <a:ext uri="{FF2B5EF4-FFF2-40B4-BE49-F238E27FC236}">
                <a16:creationId xmlns:a16="http://schemas.microsoft.com/office/drawing/2014/main" id="{E03B398B-8B87-2AF8-9798-B54E55BFFD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917233" cy="4883873"/>
          </a:xfrm>
          <a:prstGeom prst="rect">
            <a:avLst/>
          </a:prstGeom>
        </p:spPr>
      </p:pic>
      <p:sp>
        <p:nvSpPr>
          <p:cNvPr id="13" name="TextBox 12">
            <a:extLst>
              <a:ext uri="{FF2B5EF4-FFF2-40B4-BE49-F238E27FC236}">
                <a16:creationId xmlns:a16="http://schemas.microsoft.com/office/drawing/2014/main" id="{E9583408-C15B-EB08-7012-177C61778006}"/>
              </a:ext>
            </a:extLst>
          </p:cNvPr>
          <p:cNvSpPr txBox="1"/>
          <p:nvPr/>
        </p:nvSpPr>
        <p:spPr>
          <a:xfrm>
            <a:off x="139712" y="4879848"/>
            <a:ext cx="11691457" cy="954107"/>
          </a:xfrm>
          <a:prstGeom prst="rect">
            <a:avLst/>
          </a:prstGeom>
          <a:noFill/>
        </p:spPr>
        <p:txBody>
          <a:bodyPr wrap="square" rtlCol="0">
            <a:spAutoFit/>
          </a:bodyPr>
          <a:lstStyle/>
          <a:p>
            <a:pPr algn="l"/>
            <a:r>
              <a:rPr lang="en-US" sz="1400" b="0" i="0" u="none" strike="noStrike" baseline="0" dirty="0">
                <a:latin typeface="TimesLTStd-Roman"/>
              </a:rPr>
              <a:t>Integral cross sections for e/In in the ground state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5</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1</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Elastic momentum transfer (1), total ionization (2), and quantities that are obtained by multiplying the total cross section for </a:t>
            </a:r>
            <a:r>
              <a:rPr lang="en-US" sz="1400" b="0" i="0" u="none" strike="noStrike" baseline="0" dirty="0" err="1">
                <a:latin typeface="TimesLTStd-Roman"/>
              </a:rPr>
              <a:t>superelastic</a:t>
            </a:r>
            <a:r>
              <a:rPr lang="en-US" sz="1400" b="0" i="0" u="none" strike="noStrike" baseline="0" dirty="0">
                <a:latin typeface="TimesLTStd-Roman"/>
              </a:rPr>
              <a:t> collisions with the corresponding fractional populations of the first excited metastable state at indium </a:t>
            </a:r>
            <a:r>
              <a:rPr lang="en-US" sz="1400" b="0" i="0" u="none" strike="noStrike" baseline="0" dirty="0" err="1">
                <a:latin typeface="TimesLTStd-Roman"/>
              </a:rPr>
              <a:t>vapour</a:t>
            </a:r>
            <a:r>
              <a:rPr lang="en-US" sz="1400" b="0" i="0" u="none" strike="noStrike" baseline="0" dirty="0">
                <a:latin typeface="TimesLTStd-Roman"/>
              </a:rPr>
              <a:t> temperatures of 1260 K, 3260 K, and 5260 K. includes the discrete inelastic transitions: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5</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3</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(3),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6</a:t>
            </a:r>
            <a:r>
              <a:rPr lang="en-US" sz="1400" b="0" i="1" u="none" strike="noStrike" baseline="0" dirty="0">
                <a:latin typeface="TimesLTStd-Italic"/>
              </a:rPr>
              <a:t>s</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S</a:t>
            </a:r>
            <a:r>
              <a:rPr lang="en-US" sz="1400" b="0" i="0" u="none" strike="noStrike" baseline="-25000" dirty="0">
                <a:latin typeface="TimesLTStd-Roman"/>
              </a:rPr>
              <a:t>1</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(4),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6</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1</a:t>
            </a:r>
            <a:r>
              <a:rPr lang="en-US" sz="1400" b="0" i="1" u="none" strike="noStrike" baseline="-25000" dirty="0">
                <a:latin typeface="CMMI10"/>
              </a:rPr>
              <a:t>/</a:t>
            </a:r>
            <a:r>
              <a:rPr lang="en-US" sz="1400" b="0" i="0" u="none" strike="noStrike" baseline="-25000" dirty="0">
                <a:latin typeface="TimesLTStd-Roman"/>
              </a:rPr>
              <a:t>2 </a:t>
            </a:r>
            <a:r>
              <a:rPr lang="en-US" sz="1400" b="0" i="0" u="none" strike="noStrike" baseline="0" dirty="0">
                <a:latin typeface="TimesLTStd-Roman"/>
              </a:rPr>
              <a:t>(5),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6</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3</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(6),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5</a:t>
            </a:r>
            <a:r>
              <a:rPr lang="en-US" sz="1400" b="0" i="1" u="none" strike="noStrike" baseline="0" dirty="0">
                <a:latin typeface="TimesLTStd-Italic"/>
              </a:rPr>
              <a:t>d</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D</a:t>
            </a:r>
            <a:r>
              <a:rPr lang="en-US" sz="1400" b="0" i="0" u="none" strike="noStrike" baseline="-25000" dirty="0">
                <a:latin typeface="TimesLTStd-Roman"/>
              </a:rPr>
              <a:t>3</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(7),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5</a:t>
            </a:r>
            <a:r>
              <a:rPr lang="en-US" sz="1400" b="0" i="1" u="none" strike="noStrike" baseline="0" dirty="0">
                <a:latin typeface="TimesLTStd-Italic"/>
              </a:rPr>
              <a:t>d</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D</a:t>
            </a:r>
            <a:r>
              <a:rPr lang="en-US" sz="1400" b="0" i="0" u="none" strike="noStrike" baseline="-25000" dirty="0">
                <a:latin typeface="TimesLTStd-Roman"/>
              </a:rPr>
              <a:t>5</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(8),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4</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1</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(9),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4</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3</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(10),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7</a:t>
            </a:r>
            <a:r>
              <a:rPr lang="en-US" sz="1400" b="0" i="1" u="none" strike="noStrike" baseline="0" dirty="0">
                <a:latin typeface="TimesLTStd-Italic"/>
              </a:rPr>
              <a:t>s</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S</a:t>
            </a:r>
            <a:r>
              <a:rPr lang="en-US" sz="1400" b="0" i="0" u="none" strike="noStrike" baseline="-25000" dirty="0">
                <a:latin typeface="TimesLTStd-Roman"/>
              </a:rPr>
              <a:t>1</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(11) and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4</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5</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(12).</a:t>
            </a:r>
            <a:endParaRPr lang="en-US" sz="1400" dirty="0"/>
          </a:p>
        </p:txBody>
      </p:sp>
      <p:sp>
        <p:nvSpPr>
          <p:cNvPr id="14" name="TextBox 13">
            <a:extLst>
              <a:ext uri="{FF2B5EF4-FFF2-40B4-BE49-F238E27FC236}">
                <a16:creationId xmlns:a16="http://schemas.microsoft.com/office/drawing/2014/main" id="{01A15338-3CD8-AB13-6850-BC929F9FB452}"/>
              </a:ext>
            </a:extLst>
          </p:cNvPr>
          <p:cNvSpPr txBox="1"/>
          <p:nvPr/>
        </p:nvSpPr>
        <p:spPr>
          <a:xfrm>
            <a:off x="9682445" y="2688494"/>
            <a:ext cx="2509555" cy="1600438"/>
          </a:xfrm>
          <a:prstGeom prst="rect">
            <a:avLst/>
          </a:prstGeom>
          <a:noFill/>
        </p:spPr>
        <p:txBody>
          <a:bodyPr wrap="square" rtlCol="0">
            <a:spAutoFit/>
          </a:bodyPr>
          <a:lstStyle/>
          <a:p>
            <a:pPr algn="l"/>
            <a:r>
              <a:rPr lang="en-US" sz="1400" b="0" i="0" u="none" strike="noStrike" baseline="0" dirty="0">
                <a:latin typeface="TimesLTStd-Roman"/>
              </a:rPr>
              <a:t>Fractional populations of indium atoms in the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5</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1</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ground state, the first excited (5</a:t>
            </a:r>
            <a:r>
              <a:rPr lang="en-US" sz="1400" b="0" i="1" u="none" strike="noStrike" baseline="0" dirty="0">
                <a:latin typeface="TimesLTStd-Italic"/>
              </a:rPr>
              <a:t>s</a:t>
            </a:r>
            <a:r>
              <a:rPr lang="en-US" sz="1400" b="0" i="0" u="none" strike="noStrike" baseline="30000" dirty="0">
                <a:latin typeface="TimesLTStd-Roman"/>
              </a:rPr>
              <a:t>2</a:t>
            </a:r>
            <a:r>
              <a:rPr lang="en-US" sz="1400" b="0" i="0" u="none" strike="noStrike" baseline="0" dirty="0">
                <a:latin typeface="TimesLTStd-Roman"/>
              </a:rPr>
              <a:t>5</a:t>
            </a:r>
            <a:r>
              <a:rPr lang="en-US" sz="1400" b="0" i="1" u="none" strike="noStrike" baseline="0" dirty="0">
                <a:latin typeface="TimesLTStd-Italic"/>
              </a:rPr>
              <a:t>p</a:t>
            </a:r>
            <a:r>
              <a:rPr lang="en-US" sz="1400" b="0" i="0" u="none" strike="noStrike" baseline="0" dirty="0">
                <a:latin typeface="TimesLTStd-Roman"/>
              </a:rPr>
              <a:t>)</a:t>
            </a:r>
            <a:r>
              <a:rPr lang="en-US" sz="1400" b="0" i="0" u="none" strike="noStrike" baseline="30000" dirty="0">
                <a:latin typeface="TimesLTStd-Roman"/>
              </a:rPr>
              <a:t>2</a:t>
            </a:r>
            <a:r>
              <a:rPr lang="en-US" sz="1400" b="0" i="1" u="none" strike="noStrike" baseline="0" dirty="0">
                <a:latin typeface="TimesLTStd-Italic"/>
              </a:rPr>
              <a:t>P</a:t>
            </a:r>
            <a:r>
              <a:rPr lang="en-US" sz="1400" b="0" i="0" u="none" strike="noStrike" baseline="-25000" dirty="0">
                <a:latin typeface="TimesLTStd-Roman"/>
              </a:rPr>
              <a:t>3</a:t>
            </a:r>
            <a:r>
              <a:rPr lang="en-US" sz="1400" b="0" i="1" u="none" strike="noStrike" baseline="-25000" dirty="0">
                <a:latin typeface="CMMI10"/>
              </a:rPr>
              <a:t>/</a:t>
            </a:r>
            <a:r>
              <a:rPr lang="en-US" sz="1400" b="0" i="0" u="none" strike="noStrike" baseline="-25000" dirty="0">
                <a:latin typeface="TimesLTStd-Roman"/>
              </a:rPr>
              <a:t>2</a:t>
            </a:r>
            <a:r>
              <a:rPr lang="en-US" sz="1400" b="0" i="0" u="none" strike="noStrike" baseline="0" dirty="0">
                <a:latin typeface="TimesLTStd-Roman"/>
              </a:rPr>
              <a:t> metastable state, and the sum of all higher excited states, as a function of the indium </a:t>
            </a:r>
            <a:r>
              <a:rPr lang="en-US" sz="1400" b="0" i="0" u="none" strike="noStrike" baseline="0" dirty="0" err="1">
                <a:latin typeface="TimesLTStd-Roman"/>
              </a:rPr>
              <a:t>vapour</a:t>
            </a:r>
            <a:r>
              <a:rPr lang="en-US" sz="1400" b="0" i="0" u="none" strike="noStrike" baseline="0" dirty="0">
                <a:latin typeface="TimesLTStd-Roman"/>
              </a:rPr>
              <a:t> temperature.</a:t>
            </a:r>
            <a:endParaRPr lang="en-US" sz="1400" dirty="0"/>
          </a:p>
        </p:txBody>
      </p:sp>
    </p:spTree>
    <p:extLst>
      <p:ext uri="{BB962C8B-B14F-4D97-AF65-F5344CB8AC3E}">
        <p14:creationId xmlns:p14="http://schemas.microsoft.com/office/powerpoint/2010/main" val="23435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AC5E8D7E-78B0-BC56-C562-9FB0F513E87D}"/>
              </a:ext>
            </a:extLst>
          </p:cNvPr>
          <p:cNvSpPr>
            <a:spLocks noChangeArrowheads="1"/>
          </p:cNvSpPr>
          <p:nvPr/>
        </p:nvSpPr>
        <p:spPr bwMode="auto">
          <a:xfrm>
            <a:off x="1298134" y="5771791"/>
            <a:ext cx="886172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 P. </a:t>
            </a:r>
            <a:r>
              <a:rPr kumimoji="0" lang="fr-FR"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Marinković</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 D. </a:t>
            </a:r>
            <a:r>
              <a:rPr kumimoji="0" lang="fr-FR"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To</a:t>
            </a:r>
            <a:r>
              <a:rPr kumimoji="0" lang="fr-FR" altLang="en-US" sz="1400" b="0" i="0" u="none" strike="noStrike" cap="none" normalizeH="0" baseline="0" dirty="0" err="1">
                <a:ln>
                  <a:noFill/>
                </a:ln>
                <a:solidFill>
                  <a:srgbClr val="000000"/>
                </a:solidFill>
                <a:effectLst/>
                <a:latin typeface="Arial" panose="020B0604020202020204" pitchFamily="34" charset="0"/>
                <a:cs typeface="Times New Roman" panose="02020603050405020304" pitchFamily="18" charset="0"/>
              </a:rPr>
              <a:t>š</a:t>
            </a:r>
            <a:r>
              <a:rPr kumimoji="0" lang="fr-FR"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ić</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 </a:t>
            </a:r>
            <a:r>
              <a:rPr kumimoji="0" lang="fr-FR" altLang="en-US" sz="1400" b="0" i="0" u="none" strike="noStrike" cap="none" normalizeH="0" baseline="0" dirty="0" err="1">
                <a:ln>
                  <a:noFill/>
                </a:ln>
                <a:solidFill>
                  <a:srgbClr val="000000"/>
                </a:solidFill>
                <a:effectLst/>
                <a:latin typeface="Arial" panose="020B0604020202020204" pitchFamily="34" charset="0"/>
                <a:cs typeface="Times New Roman" panose="02020603050405020304" pitchFamily="18" charset="0"/>
              </a:rPr>
              <a:t>Š</a:t>
            </a:r>
            <a:r>
              <a:rPr kumimoji="0" lang="fr-FR"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ević</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R. P. </a:t>
            </a:r>
            <a:r>
              <a:rPr kumimoji="0" lang="fr-FR"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McEachran</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 Blanco, G. Garc</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í</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and M. J. </a:t>
            </a:r>
            <a:r>
              <a:rPr kumimoji="0" lang="fr-FR"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Brunger</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fr-FR" altLang="en-US" sz="1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Electron-impact excitation of the (4d</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10</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5s)</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1/2</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(4d</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9</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5s</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3/2</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and (4d</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10</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5s)</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1/2</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(4d</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10</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6s)</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a:t>
            </a:r>
            <a:r>
              <a:rPr kumimoji="0" lang="fr-FR"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1/2</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transitions in silver: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Experiment</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a:t>
            </a:r>
            <a:r>
              <a:rPr kumimoji="0" lang="fr-FR"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theory</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Phys. </a:t>
            </a:r>
            <a:r>
              <a:rPr kumimoji="0" lang="fr-FR" altLang="en-US" sz="1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Rev</a:t>
            </a:r>
            <a:r>
              <a:rPr kumimoji="0" lang="fr-FR"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a:t>
            </a:r>
            <a:r>
              <a:rPr kumimoji="0" lang="fr-FR"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 </a:t>
            </a:r>
            <a:r>
              <a:rPr kumimoji="0" lang="fr-FR"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104</a:t>
            </a:r>
            <a:r>
              <a:rPr kumimoji="0" lang="fr-FR"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022808 (2021) [8pp]. </a:t>
            </a:r>
            <a:r>
              <a:rPr kumimoji="0" lang="fr-FR" altLang="en-US" sz="1400" b="0" i="0" u="sng"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hlinkClick r:id="rId2"/>
              </a:rPr>
              <a:t>doi</a:t>
            </a:r>
            <a:r>
              <a:rPr kumimoji="0" lang="fr-FR" altLang="en-US" sz="14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2"/>
              </a:rPr>
              <a:t>: 10.1103/PhysRevA.104.022808</a:t>
            </a:r>
            <a:endParaRPr kumimoji="0" lang="fr-FR" altLang="en-US" sz="1400" b="0" i="0" u="none" strike="noStrike" cap="none" normalizeH="0" baseline="0" dirty="0">
              <a:ln>
                <a:noFill/>
              </a:ln>
              <a:solidFill>
                <a:schemeClr val="tx1"/>
              </a:solidFill>
              <a:effectLst/>
              <a:latin typeface="Arial" panose="020B0604020202020204" pitchFamily="34" charset="0"/>
            </a:endParaRPr>
          </a:p>
        </p:txBody>
      </p:sp>
      <p:pic>
        <p:nvPicPr>
          <p:cNvPr id="3" name="Content Placeholder 7" descr="Na.jpg">
            <a:extLst>
              <a:ext uri="{FF2B5EF4-FFF2-40B4-BE49-F238E27FC236}">
                <a16:creationId xmlns:a16="http://schemas.microsoft.com/office/drawing/2014/main" id="{E5225063-E20E-251B-41D7-241E7F739D94}"/>
              </a:ext>
            </a:extLst>
          </p:cNvPr>
          <p:cNvPicPr>
            <a:picLocks noChangeAspect="1"/>
          </p:cNvPicPr>
          <p:nvPr/>
        </p:nvPicPr>
        <p:blipFill>
          <a:blip r:embed="rId3"/>
          <a:stretch>
            <a:fillRect/>
          </a:stretch>
        </p:blipFill>
        <p:spPr>
          <a:xfrm>
            <a:off x="9867706" y="87451"/>
            <a:ext cx="1316984" cy="1316984"/>
          </a:xfrm>
          <a:prstGeom prst="rect">
            <a:avLst/>
          </a:prstGeom>
          <a:effectLst>
            <a:outerShdw blurRad="76200" dir="18900000" sy="23000" kx="-1200000" algn="bl" rotWithShape="0">
              <a:prstClr val="black">
                <a:alpha val="20000"/>
              </a:prstClr>
            </a:outerShdw>
          </a:effectLst>
          <a:scene3d>
            <a:camera prst="isometricLeftDown">
              <a:rot lat="2100000" lon="1200000" rev="0"/>
            </a:camera>
            <a:lightRig rig="threePt" dir="t">
              <a:rot lat="0" lon="0" rev="1200000"/>
            </a:lightRig>
          </a:scene3d>
          <a:sp3d prstMaterial="dkEdge">
            <a:bevelT w="63500" h="25400" prst="artDeco"/>
          </a:sp3d>
        </p:spPr>
        <p:style>
          <a:lnRef idx="0">
            <a:schemeClr val="accent1"/>
          </a:lnRef>
          <a:fillRef idx="3">
            <a:schemeClr val="accent1"/>
          </a:fillRef>
          <a:effectRef idx="3">
            <a:schemeClr val="accent1"/>
          </a:effectRef>
          <a:fontRef idx="minor">
            <a:schemeClr val="lt1"/>
          </a:fontRef>
        </p:style>
      </p:pic>
      <p:sp>
        <p:nvSpPr>
          <p:cNvPr id="4" name="Title 5">
            <a:extLst>
              <a:ext uri="{FF2B5EF4-FFF2-40B4-BE49-F238E27FC236}">
                <a16:creationId xmlns:a16="http://schemas.microsoft.com/office/drawing/2014/main" id="{CACAB7BA-34A3-35A7-FA52-6E06030BDAEA}"/>
              </a:ext>
            </a:extLst>
          </p:cNvPr>
          <p:cNvSpPr txBox="1">
            <a:spLocks/>
          </p:cNvSpPr>
          <p:nvPr/>
        </p:nvSpPr>
        <p:spPr>
          <a:xfrm>
            <a:off x="4147455" y="451920"/>
            <a:ext cx="3163078" cy="8916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Latn-CS" altLang="en-US">
                <a:effectLst>
                  <a:outerShdw blurRad="38100" dist="38100" dir="2700000" algn="tl">
                    <a:srgbClr val="C0C0C0"/>
                  </a:outerShdw>
                </a:effectLst>
              </a:rPr>
              <a:t>Silver (</a:t>
            </a:r>
            <a:r>
              <a:rPr lang="en-US" altLang="en-US" baseline="30000">
                <a:effectLst>
                  <a:outerShdw blurRad="38100" dist="38100" dir="2700000" algn="tl">
                    <a:srgbClr val="C0C0C0"/>
                  </a:outerShdw>
                </a:effectLst>
              </a:rPr>
              <a:t>47</a:t>
            </a:r>
            <a:r>
              <a:rPr lang="sr-Latn-CS" altLang="en-US">
                <a:effectLst>
                  <a:outerShdw blurRad="38100" dist="38100" dir="2700000" algn="tl">
                    <a:srgbClr val="C0C0C0"/>
                  </a:outerShdw>
                </a:effectLst>
              </a:rPr>
              <a:t>Ag)</a:t>
            </a:r>
            <a:endParaRPr lang="en-US" altLang="en-US" dirty="0">
              <a:effectLst>
                <a:outerShdw blurRad="38100" dist="38100" dir="2700000" algn="tl">
                  <a:srgbClr val="C0C0C0"/>
                </a:outerShdw>
              </a:effectLst>
            </a:endParaRPr>
          </a:p>
        </p:txBody>
      </p:sp>
      <p:sp>
        <p:nvSpPr>
          <p:cNvPr id="5" name="Text Box 12">
            <a:extLst>
              <a:ext uri="{FF2B5EF4-FFF2-40B4-BE49-F238E27FC236}">
                <a16:creationId xmlns:a16="http://schemas.microsoft.com/office/drawing/2014/main" id="{4492A699-187F-950C-EDD1-D3796D0E0E25}"/>
              </a:ext>
            </a:extLst>
          </p:cNvPr>
          <p:cNvSpPr txBox="1">
            <a:spLocks noChangeArrowheads="1"/>
          </p:cNvSpPr>
          <p:nvPr/>
        </p:nvSpPr>
        <p:spPr bwMode="auto">
          <a:xfrm>
            <a:off x="7131373" y="897763"/>
            <a:ext cx="1203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[Kr]4d</a:t>
            </a:r>
            <a:r>
              <a:rPr lang="en-US" altLang="en-US" baseline="30000" dirty="0"/>
              <a:t>10</a:t>
            </a:r>
            <a:r>
              <a:rPr lang="en-US" altLang="en-US" dirty="0"/>
              <a:t>5s</a:t>
            </a:r>
          </a:p>
        </p:txBody>
      </p:sp>
      <p:pic>
        <p:nvPicPr>
          <p:cNvPr id="7" name="Picture 6">
            <a:extLst>
              <a:ext uri="{FF2B5EF4-FFF2-40B4-BE49-F238E27FC236}">
                <a16:creationId xmlns:a16="http://schemas.microsoft.com/office/drawing/2014/main" id="{3DE272E3-A982-6B7F-C052-36263C8EC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59" y="1565186"/>
            <a:ext cx="5471634" cy="4206605"/>
          </a:xfrm>
          <a:prstGeom prst="rect">
            <a:avLst/>
          </a:prstGeom>
        </p:spPr>
      </p:pic>
      <p:pic>
        <p:nvPicPr>
          <p:cNvPr id="9" name="Picture 8">
            <a:extLst>
              <a:ext uri="{FF2B5EF4-FFF2-40B4-BE49-F238E27FC236}">
                <a16:creationId xmlns:a16="http://schemas.microsoft.com/office/drawing/2014/main" id="{7BBC96CB-F414-3E83-470D-38DE9F695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8993" y="1570437"/>
            <a:ext cx="5980922" cy="4182243"/>
          </a:xfrm>
          <a:prstGeom prst="rect">
            <a:avLst/>
          </a:prstGeom>
        </p:spPr>
      </p:pic>
    </p:spTree>
    <p:extLst>
      <p:ext uri="{BB962C8B-B14F-4D97-AF65-F5344CB8AC3E}">
        <p14:creationId xmlns:p14="http://schemas.microsoft.com/office/powerpoint/2010/main" val="390808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DD087F1-2597-516F-7F2E-5A3E280C3D90}"/>
              </a:ext>
            </a:extLst>
          </p:cNvPr>
          <p:cNvSpPr>
            <a:spLocks noChangeArrowheads="1"/>
          </p:cNvSpPr>
          <p:nvPr/>
        </p:nvSpPr>
        <p:spPr bwMode="auto">
          <a:xfrm>
            <a:off x="651520" y="5818786"/>
            <a:ext cx="95188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K. R. Hamilton, O.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Zatsarinny</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K.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Bartschat</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Predojević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 </a:t>
            </a:r>
            <a:r>
              <a:rPr kumimoji="0" lang="en-US" altLang="en-US" sz="1400" b="0" i="0" u="none" strike="noStrike" cap="none" normalizeH="0" baseline="0" dirty="0" err="1">
                <a:ln>
                  <a:noFill/>
                </a:ln>
                <a:solidFill>
                  <a:srgbClr val="000000"/>
                </a:solidFill>
                <a:effectLst/>
                <a:latin typeface="Calibri" panose="020F0502020204030204" pitchFamily="34" charset="0"/>
                <a:cs typeface="Times New Roman" panose="02020603050405020304" pitchFamily="18" charset="0"/>
              </a:rPr>
              <a:t>Š</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ević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P.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Marinković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&amp; M. J.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Brunger</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Electron-impact excitation of the 5</a:t>
            </a:r>
            <a:r>
              <a:rPr kumimoji="0" lang="en-US"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a:t>
            </a:r>
            <a:r>
              <a:rPr kumimoji="0" lang="en-US"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1/2</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a:t>
            </a:r>
            <a:r>
              <a:rPr kumimoji="0" lang="en-US"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a:t>
            </a:r>
            <a:r>
              <a:rPr kumimoji="0" lang="en-US"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1/2</a:t>
            </a:r>
            <a:r>
              <a:rPr kumimoji="0" lang="en-US" altLang="en-US" sz="14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and 5</a:t>
            </a:r>
            <a:r>
              <a:rPr kumimoji="0" lang="en-US"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a:t>
            </a:r>
            <a:r>
              <a:rPr kumimoji="0" lang="en-US" altLang="en-US" sz="1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3/2</a:t>
            </a:r>
            <a:r>
              <a:rPr kumimoji="0" lang="en-US" altLang="en-US" sz="14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transitions in rubidium by 40 eV electrons: theory and experiment</a:t>
            </a:r>
            <a:r>
              <a:rPr kumimoji="0" lang="en-US" altLang="en-US" sz="14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Eur. Phys. J D: Atoms, Molecules, Clusters and Optical Physics</a:t>
            </a:r>
            <a:r>
              <a:rPr kumimoji="0" lang="en-US" altLang="en-US" sz="1400" b="0" i="1"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76</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 92 (2022) [6pp]. </a:t>
            </a:r>
            <a:r>
              <a:rPr kumimoji="0" lang="en-US" altLang="en-US" sz="1400" b="0" i="0" u="sng"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hlinkClick r:id="rId2"/>
              </a:rPr>
              <a:t>doi</a:t>
            </a:r>
            <a:r>
              <a:rPr kumimoji="0" lang="en-US" altLang="en-US" sz="14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2"/>
              </a:rPr>
              <a:t>: 10.1140/</a:t>
            </a:r>
            <a:r>
              <a:rPr kumimoji="0" lang="en-US" altLang="en-US" sz="1400" b="0" i="0" u="sng"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hlinkClick r:id="rId2"/>
              </a:rPr>
              <a:t>epjd</a:t>
            </a:r>
            <a:r>
              <a:rPr kumimoji="0" lang="en-US" altLang="en-US" sz="14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2"/>
              </a:rPr>
              <a:t>/s10053-022-00413-7</a:t>
            </a:r>
            <a:endParaRPr kumimoji="0" lang="en-US" altLang="en-US" sz="1400" b="0" i="0" u="none" strike="noStrike" cap="none" normalizeH="0" baseline="0" dirty="0">
              <a:ln>
                <a:noFill/>
              </a:ln>
              <a:solidFill>
                <a:schemeClr val="tx1"/>
              </a:solidFill>
              <a:effectLst/>
              <a:latin typeface="Calibri" panose="020F0502020204030204" pitchFamily="34" charset="0"/>
            </a:endParaRPr>
          </a:p>
        </p:txBody>
      </p:sp>
      <p:pic>
        <p:nvPicPr>
          <p:cNvPr id="3" name="Content Placeholder 7" descr="Na.jpg">
            <a:extLst>
              <a:ext uri="{FF2B5EF4-FFF2-40B4-BE49-F238E27FC236}">
                <a16:creationId xmlns:a16="http://schemas.microsoft.com/office/drawing/2014/main" id="{63613D41-CA25-8D89-A8CF-E1CCADBEADB4}"/>
              </a:ext>
            </a:extLst>
          </p:cNvPr>
          <p:cNvPicPr>
            <a:picLocks noChangeAspect="1"/>
          </p:cNvPicPr>
          <p:nvPr/>
        </p:nvPicPr>
        <p:blipFill>
          <a:blip r:embed="rId3"/>
          <a:stretch>
            <a:fillRect/>
          </a:stretch>
        </p:blipFill>
        <p:spPr>
          <a:xfrm>
            <a:off x="10059321" y="378378"/>
            <a:ext cx="1742281" cy="1742281"/>
          </a:xfrm>
          <a:prstGeom prst="rect">
            <a:avLst/>
          </a:prstGeom>
          <a:effectLst>
            <a:outerShdw blurRad="76200" dir="18900000" sy="23000" kx="-1200000" algn="bl" rotWithShape="0">
              <a:prstClr val="black">
                <a:alpha val="20000"/>
              </a:prstClr>
            </a:outerShdw>
          </a:effectLst>
          <a:scene3d>
            <a:camera prst="isometricLeftDown">
              <a:rot lat="2100000" lon="1200000" rev="0"/>
            </a:camera>
            <a:lightRig rig="threePt" dir="t">
              <a:rot lat="0" lon="0" rev="1200000"/>
            </a:lightRig>
          </a:scene3d>
          <a:sp3d prstMaterial="dkEdge">
            <a:bevelT w="63500" h="25400" prst="artDeco"/>
          </a:sp3d>
        </p:spPr>
        <p:style>
          <a:lnRef idx="0">
            <a:schemeClr val="accent1"/>
          </a:lnRef>
          <a:fillRef idx="3">
            <a:schemeClr val="accent1"/>
          </a:fillRef>
          <a:effectRef idx="3">
            <a:schemeClr val="accent1"/>
          </a:effectRef>
          <a:fontRef idx="minor">
            <a:schemeClr val="lt1"/>
          </a:fontRef>
        </p:style>
      </p:pic>
      <p:sp>
        <p:nvSpPr>
          <p:cNvPr id="4" name="Title 5">
            <a:extLst>
              <a:ext uri="{FF2B5EF4-FFF2-40B4-BE49-F238E27FC236}">
                <a16:creationId xmlns:a16="http://schemas.microsoft.com/office/drawing/2014/main" id="{6A1D3515-EEA9-EB7A-2C53-0CE467E43463}"/>
              </a:ext>
            </a:extLst>
          </p:cNvPr>
          <p:cNvSpPr txBox="1">
            <a:spLocks/>
          </p:cNvSpPr>
          <p:nvPr/>
        </p:nvSpPr>
        <p:spPr>
          <a:xfrm>
            <a:off x="5879097" y="300550"/>
            <a:ext cx="4114800" cy="919848"/>
          </a:xfrm>
          <a:prstGeom prst="rect">
            <a:avLst/>
          </a:prstGeom>
          <a:noFill/>
          <a:effectLst>
            <a:innerShdw blurRad="63500" dist="50800" dir="5400000">
              <a:prstClr val="black">
                <a:alpha val="50000"/>
              </a:prstClr>
            </a:inn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r-Latn-CS" altLang="en-US">
                <a:effectLst>
                  <a:outerShdw blurRad="38100" dist="38100" dir="2700000" algn="tl">
                    <a:srgbClr val="C0C0C0"/>
                  </a:outerShdw>
                </a:effectLst>
              </a:rPr>
              <a:t>Rubidium (</a:t>
            </a:r>
            <a:r>
              <a:rPr lang="en-US" altLang="en-US" baseline="30000">
                <a:effectLst>
                  <a:outerShdw blurRad="38100" dist="38100" dir="2700000" algn="tl">
                    <a:srgbClr val="C0C0C0"/>
                  </a:outerShdw>
                </a:effectLst>
              </a:rPr>
              <a:t>37</a:t>
            </a:r>
            <a:r>
              <a:rPr lang="sr-Latn-CS" altLang="en-US">
                <a:effectLst>
                  <a:outerShdw blurRad="38100" dist="38100" dir="2700000" algn="tl">
                    <a:srgbClr val="C0C0C0"/>
                  </a:outerShdw>
                </a:effectLst>
              </a:rPr>
              <a:t>Rb)</a:t>
            </a:r>
            <a:endParaRPr lang="en-US" altLang="en-US" dirty="0">
              <a:effectLst>
                <a:outerShdw blurRad="38100" dist="38100" dir="2700000" algn="tl">
                  <a:srgbClr val="C0C0C0"/>
                </a:outerShdw>
              </a:effectLst>
            </a:endParaRPr>
          </a:p>
        </p:txBody>
      </p:sp>
      <p:sp>
        <p:nvSpPr>
          <p:cNvPr id="5" name="Text Box 8">
            <a:extLst>
              <a:ext uri="{FF2B5EF4-FFF2-40B4-BE49-F238E27FC236}">
                <a16:creationId xmlns:a16="http://schemas.microsoft.com/office/drawing/2014/main" id="{258ABCA3-7C61-98D3-2543-881E8A7A87E3}"/>
              </a:ext>
            </a:extLst>
          </p:cNvPr>
          <p:cNvSpPr txBox="1">
            <a:spLocks noChangeArrowheads="1"/>
          </p:cNvSpPr>
          <p:nvPr/>
        </p:nvSpPr>
        <p:spPr bwMode="auto">
          <a:xfrm>
            <a:off x="8591001" y="1066161"/>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[Kr]5s</a:t>
            </a:r>
          </a:p>
        </p:txBody>
      </p:sp>
      <p:pic>
        <p:nvPicPr>
          <p:cNvPr id="7" name="Picture 6">
            <a:extLst>
              <a:ext uri="{FF2B5EF4-FFF2-40B4-BE49-F238E27FC236}">
                <a16:creationId xmlns:a16="http://schemas.microsoft.com/office/drawing/2014/main" id="{83E4CDC9-C88C-DB7E-4EF8-0465E3492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58" y="258562"/>
            <a:ext cx="3862689" cy="5422367"/>
          </a:xfrm>
          <a:prstGeom prst="rect">
            <a:avLst/>
          </a:prstGeom>
        </p:spPr>
      </p:pic>
      <p:pic>
        <p:nvPicPr>
          <p:cNvPr id="9" name="Picture 8">
            <a:extLst>
              <a:ext uri="{FF2B5EF4-FFF2-40B4-BE49-F238E27FC236}">
                <a16:creationId xmlns:a16="http://schemas.microsoft.com/office/drawing/2014/main" id="{4DDBA335-B1DE-8D8D-3559-3EDAD6CD59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0337" y="1472996"/>
            <a:ext cx="5858984" cy="4207933"/>
          </a:xfrm>
          <a:prstGeom prst="rect">
            <a:avLst/>
          </a:prstGeom>
        </p:spPr>
      </p:pic>
    </p:spTree>
    <p:extLst>
      <p:ext uri="{BB962C8B-B14F-4D97-AF65-F5344CB8AC3E}">
        <p14:creationId xmlns:p14="http://schemas.microsoft.com/office/powerpoint/2010/main" val="19664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1F03BD-2222-0FF5-56F3-11B9AF128924}"/>
              </a:ext>
            </a:extLst>
          </p:cNvPr>
          <p:cNvSpPr>
            <a:spLocks noChangeArrowheads="1"/>
          </p:cNvSpPr>
          <p:nvPr/>
        </p:nvSpPr>
        <p:spPr bwMode="auto">
          <a:xfrm>
            <a:off x="1430694" y="5799245"/>
            <a:ext cx="93306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Jelena B. </a:t>
            </a:r>
            <a:r>
              <a:rPr kumimoji="0" lang="en-GB"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Maljković</a:t>
            </a:r>
            <a:r>
              <a:rPr kumimoji="0" lang="en-GB"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Jelena </a:t>
            </a:r>
            <a:r>
              <a:rPr kumimoji="0" lang="en-GB"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Vukalović</a:t>
            </a:r>
            <a:r>
              <a:rPr kumimoji="0" lang="en-GB"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Zoran D. </a:t>
            </a:r>
            <a:r>
              <a:rPr kumimoji="0" lang="en-GB"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Pešić</a:t>
            </a:r>
            <a:r>
              <a:rPr kumimoji="0" lang="en-GB"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Francisco Blanco, Gustavo García, Bratislav P. </a:t>
            </a:r>
            <a:r>
              <a:rPr kumimoji="0" lang="en-GB"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Marinković</a:t>
            </a:r>
            <a:r>
              <a:rPr kumimoji="0" lang="en-GB"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“Experimental and theoretical study on elastic electron interaction with halothane molecule in the intermediate energy range”,</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Eur. </a:t>
            </a:r>
            <a:r>
              <a:rPr kumimoji="0" lang="en-GB" altLang="en-US" sz="14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Phys.J</a:t>
            </a:r>
            <a:r>
              <a:rPr kumimoji="0" lang="en-GB"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Plus</a:t>
            </a:r>
            <a:r>
              <a:rPr kumimoji="0" lang="en-GB"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GB"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138</a:t>
            </a:r>
            <a:r>
              <a:rPr kumimoji="0" lang="en-GB"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349 (2023) [8pp] </a:t>
            </a:r>
            <a:r>
              <a:rPr kumimoji="0" lang="en-GB" altLang="en-US" sz="1400" b="0" i="0" u="sng"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hlinkClick r:id="rId2"/>
              </a:rPr>
              <a:t>doi</a:t>
            </a:r>
            <a:r>
              <a:rPr kumimoji="0" lang="en-GB" altLang="en-US" sz="14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2"/>
              </a:rPr>
              <a:t>: 10.1140/</a:t>
            </a:r>
            <a:r>
              <a:rPr kumimoji="0" lang="en-GB" altLang="en-US" sz="1400" b="0" i="0" u="sng"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hlinkClick r:id="rId2"/>
              </a:rPr>
              <a:t>epjp</a:t>
            </a:r>
            <a:r>
              <a:rPr kumimoji="0" lang="en-GB" altLang="en-US" sz="14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2"/>
              </a:rPr>
              <a:t>/s13360-023-03967-6</a:t>
            </a:r>
            <a:endParaRPr kumimoji="0" lang="en-GB" altLang="en-US" sz="14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340EAAE5-6682-B967-E3AB-674E65B3D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987" y="246134"/>
            <a:ext cx="1438176" cy="1607695"/>
          </a:xfrm>
          <a:prstGeom prst="rect">
            <a:avLst/>
          </a:prstGeom>
        </p:spPr>
      </p:pic>
      <p:sp>
        <p:nvSpPr>
          <p:cNvPr id="5" name="TextBox 4">
            <a:extLst>
              <a:ext uri="{FF2B5EF4-FFF2-40B4-BE49-F238E27FC236}">
                <a16:creationId xmlns:a16="http://schemas.microsoft.com/office/drawing/2014/main" id="{E6CF1156-746E-C75F-0CFE-18DC64191238}"/>
              </a:ext>
            </a:extLst>
          </p:cNvPr>
          <p:cNvSpPr txBox="1"/>
          <p:nvPr/>
        </p:nvSpPr>
        <p:spPr>
          <a:xfrm>
            <a:off x="10328987" y="2043404"/>
            <a:ext cx="1716833" cy="369332"/>
          </a:xfrm>
          <a:prstGeom prst="rect">
            <a:avLst/>
          </a:prstGeom>
          <a:noFill/>
        </p:spPr>
        <p:txBody>
          <a:bodyPr wrap="square" rtlCol="0">
            <a:spAutoFit/>
          </a:bodyPr>
          <a:lstStyle/>
          <a:p>
            <a:r>
              <a:rPr lang="en-US" b="0" i="0" dirty="0">
                <a:solidFill>
                  <a:srgbClr val="000000"/>
                </a:solidFill>
                <a:effectLst/>
                <a:latin typeface="Arial" panose="020B0604020202020204" pitchFamily="34" charset="0"/>
              </a:rPr>
              <a:t>C</a:t>
            </a:r>
            <a:r>
              <a:rPr lang="en-US" b="0" i="0" baseline="-25000" dirty="0">
                <a:solidFill>
                  <a:srgbClr val="000000"/>
                </a:solidFill>
                <a:effectLst/>
                <a:latin typeface="Arial" panose="020B0604020202020204" pitchFamily="34" charset="0"/>
              </a:rPr>
              <a:t>2</a:t>
            </a:r>
            <a:r>
              <a:rPr lang="en-US" b="0" i="0" dirty="0">
                <a:solidFill>
                  <a:srgbClr val="000000"/>
                </a:solidFill>
                <a:effectLst/>
                <a:latin typeface="Arial" panose="020B0604020202020204" pitchFamily="34" charset="0"/>
              </a:rPr>
              <a:t>HBrClF</a:t>
            </a:r>
            <a:r>
              <a:rPr lang="en-US" b="0" i="0" baseline="-25000" dirty="0">
                <a:solidFill>
                  <a:srgbClr val="000000"/>
                </a:solidFill>
                <a:effectLst/>
                <a:latin typeface="Arial" panose="020B0604020202020204" pitchFamily="34" charset="0"/>
              </a:rPr>
              <a:t>3</a:t>
            </a:r>
            <a:endParaRPr lang="en-US" dirty="0"/>
          </a:p>
        </p:txBody>
      </p:sp>
      <p:sp>
        <p:nvSpPr>
          <p:cNvPr id="6" name="Title 1">
            <a:extLst>
              <a:ext uri="{FF2B5EF4-FFF2-40B4-BE49-F238E27FC236}">
                <a16:creationId xmlns:a16="http://schemas.microsoft.com/office/drawing/2014/main" id="{7560BE43-3E92-7D7E-FA9D-A46E659C9EF6}"/>
              </a:ext>
            </a:extLst>
          </p:cNvPr>
          <p:cNvSpPr txBox="1">
            <a:spLocks/>
          </p:cNvSpPr>
          <p:nvPr/>
        </p:nvSpPr>
        <p:spPr>
          <a:xfrm>
            <a:off x="7266991" y="246134"/>
            <a:ext cx="3061996" cy="738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e/Halothane</a:t>
            </a:r>
            <a:endParaRPr lang="en-GB" dirty="0"/>
          </a:p>
        </p:txBody>
      </p:sp>
      <p:pic>
        <p:nvPicPr>
          <p:cNvPr id="8" name="Picture 7">
            <a:extLst>
              <a:ext uri="{FF2B5EF4-FFF2-40B4-BE49-F238E27FC236}">
                <a16:creationId xmlns:a16="http://schemas.microsoft.com/office/drawing/2014/main" id="{6C220DF1-C0F5-BDA2-BA2E-3946E6ACF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21" y="99054"/>
            <a:ext cx="3558848" cy="5540220"/>
          </a:xfrm>
          <a:prstGeom prst="rect">
            <a:avLst/>
          </a:prstGeom>
        </p:spPr>
      </p:pic>
      <p:pic>
        <p:nvPicPr>
          <p:cNvPr id="10" name="Picture 9">
            <a:extLst>
              <a:ext uri="{FF2B5EF4-FFF2-40B4-BE49-F238E27FC236}">
                <a16:creationId xmlns:a16="http://schemas.microsoft.com/office/drawing/2014/main" id="{321F55B2-D120-88C6-8D38-38E3D3C573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7993" y="1122473"/>
            <a:ext cx="5629569" cy="4539096"/>
          </a:xfrm>
          <a:prstGeom prst="rect">
            <a:avLst/>
          </a:prstGeom>
        </p:spPr>
      </p:pic>
    </p:spTree>
    <p:extLst>
      <p:ext uri="{BB962C8B-B14F-4D97-AF65-F5344CB8AC3E}">
        <p14:creationId xmlns:p14="http://schemas.microsoft.com/office/powerpoint/2010/main" val="25439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e/H</a:t>
            </a:r>
            <a:r>
              <a:rPr lang="en-US" baseline="-25000" dirty="0"/>
              <a:t>2</a:t>
            </a:r>
            <a:r>
              <a:rPr lang="en-US" dirty="0"/>
              <a:t>O</a:t>
            </a:r>
            <a:endParaRPr lang="en-GB" dirty="0"/>
          </a:p>
        </p:txBody>
      </p:sp>
      <p:pic>
        <p:nvPicPr>
          <p:cNvPr id="4" name="Content Placeholder 3"/>
          <p:cNvPicPr>
            <a:picLocks noGrp="1" noChangeAspect="1"/>
          </p:cNvPicPr>
          <p:nvPr>
            <p:ph idx="1"/>
          </p:nvPr>
        </p:nvPicPr>
        <p:blipFill>
          <a:blip r:embed="rId2"/>
          <a:stretch>
            <a:fillRect/>
          </a:stretch>
        </p:blipFill>
        <p:spPr>
          <a:xfrm>
            <a:off x="4319587" y="0"/>
            <a:ext cx="7872413" cy="6674768"/>
          </a:xfrm>
          <a:prstGeom prst="rect">
            <a:avLst/>
          </a:prstGeom>
        </p:spPr>
      </p:pic>
      <p:sp>
        <p:nvSpPr>
          <p:cNvPr id="5" name="TextBox 4"/>
          <p:cNvSpPr txBox="1"/>
          <p:nvPr/>
        </p:nvSpPr>
        <p:spPr>
          <a:xfrm>
            <a:off x="671513" y="2328863"/>
            <a:ext cx="3386137" cy="1200329"/>
          </a:xfrm>
          <a:prstGeom prst="rect">
            <a:avLst/>
          </a:prstGeom>
          <a:noFill/>
        </p:spPr>
        <p:txBody>
          <a:bodyPr wrap="square" rtlCol="0">
            <a:spAutoFit/>
          </a:bodyPr>
          <a:lstStyle/>
          <a:p>
            <a:r>
              <a:rPr lang="en-GB" dirty="0"/>
              <a:t>Summary of the recommended electron collision cross sections for H2O. Cross sections smaller than 10E-18 cm2 are not shown.</a:t>
            </a:r>
          </a:p>
        </p:txBody>
      </p:sp>
      <p:sp>
        <p:nvSpPr>
          <p:cNvPr id="6" name="TextBox 5"/>
          <p:cNvSpPr txBox="1"/>
          <p:nvPr/>
        </p:nvSpPr>
        <p:spPr>
          <a:xfrm>
            <a:off x="838200" y="5600700"/>
            <a:ext cx="3481387" cy="646331"/>
          </a:xfrm>
          <a:prstGeom prst="rect">
            <a:avLst/>
          </a:prstGeom>
          <a:noFill/>
        </p:spPr>
        <p:txBody>
          <a:bodyPr wrap="square" rtlCol="0">
            <a:spAutoFit/>
          </a:bodyPr>
          <a:lstStyle/>
          <a:p>
            <a:r>
              <a:rPr lang="en-US" dirty="0"/>
              <a:t>I</a:t>
            </a:r>
            <a:r>
              <a:rPr lang="en-GB" dirty="0" err="1"/>
              <a:t>tikawa</a:t>
            </a:r>
            <a:r>
              <a:rPr lang="en-GB" dirty="0"/>
              <a:t> and Mason, J. Phys. Chem. Ref. Data, 34, 1-22 (2005).</a:t>
            </a:r>
          </a:p>
        </p:txBody>
      </p:sp>
    </p:spTree>
    <p:extLst>
      <p:ext uri="{BB962C8B-B14F-4D97-AF65-F5344CB8AC3E}">
        <p14:creationId xmlns:p14="http://schemas.microsoft.com/office/powerpoint/2010/main" val="391146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8A9B9C-F730-4253-B6FE-14C027B7068C}"/>
              </a:ext>
            </a:extLst>
          </p:cNvPr>
          <p:cNvSpPr txBox="1"/>
          <p:nvPr/>
        </p:nvSpPr>
        <p:spPr>
          <a:xfrm>
            <a:off x="2782349" y="419449"/>
            <a:ext cx="5047920" cy="369332"/>
          </a:xfrm>
          <a:prstGeom prst="rect">
            <a:avLst/>
          </a:prstGeom>
          <a:noFill/>
        </p:spPr>
        <p:txBody>
          <a:bodyPr wrap="none" rtlCol="0">
            <a:spAutoFit/>
          </a:bodyPr>
          <a:lstStyle/>
          <a:p>
            <a:r>
              <a:rPr lang="en-US" b="1" dirty="0">
                <a:solidFill>
                  <a:srgbClr val="0070C0"/>
                </a:solidFill>
              </a:rPr>
              <a:t>Data Base:</a:t>
            </a:r>
            <a:r>
              <a:rPr lang="en-US" b="1" dirty="0"/>
              <a:t> </a:t>
            </a:r>
            <a:r>
              <a:rPr lang="en-US" altLang="en-US" b="1" dirty="0">
                <a:solidFill>
                  <a:srgbClr val="892339"/>
                </a:solidFill>
                <a:latin typeface="Calibri" panose="020F0502020204030204" pitchFamily="34" charset="0"/>
              </a:rPr>
              <a:t>LACP@IPB e/Mol database - BEAMDB</a:t>
            </a:r>
            <a:endParaRPr lang="en-DE" b="1" dirty="0">
              <a:solidFill>
                <a:srgbClr val="892339"/>
              </a:solidFill>
              <a:latin typeface="Calibri" panose="020F0502020204030204" pitchFamily="34" charset="0"/>
            </a:endParaRPr>
          </a:p>
        </p:txBody>
      </p:sp>
      <p:sp>
        <p:nvSpPr>
          <p:cNvPr id="6" name="TextBox 5">
            <a:extLst>
              <a:ext uri="{FF2B5EF4-FFF2-40B4-BE49-F238E27FC236}">
                <a16:creationId xmlns:a16="http://schemas.microsoft.com/office/drawing/2014/main" id="{418BC127-CA4F-CF51-B55B-F3AE9D49381F}"/>
              </a:ext>
            </a:extLst>
          </p:cNvPr>
          <p:cNvSpPr txBox="1"/>
          <p:nvPr/>
        </p:nvSpPr>
        <p:spPr>
          <a:xfrm>
            <a:off x="2908917" y="5930283"/>
            <a:ext cx="6383044" cy="369332"/>
          </a:xfrm>
          <a:prstGeom prst="rect">
            <a:avLst/>
          </a:prstGeom>
          <a:noFill/>
        </p:spPr>
        <p:txBody>
          <a:bodyPr wrap="square" rtlCol="0">
            <a:spAutoFit/>
          </a:bodyPr>
          <a:lstStyle/>
          <a:p>
            <a:r>
              <a:rPr lang="en-US" dirty="0">
                <a:hlinkClick r:id="rId2"/>
              </a:rPr>
              <a:t>http://servo.aob.rs/emol/</a:t>
            </a:r>
            <a:r>
              <a:rPr lang="en-US" dirty="0"/>
              <a:t> </a:t>
            </a:r>
          </a:p>
        </p:txBody>
      </p:sp>
      <p:pic>
        <p:nvPicPr>
          <p:cNvPr id="8" name="Picture 7">
            <a:extLst>
              <a:ext uri="{FF2B5EF4-FFF2-40B4-BE49-F238E27FC236}">
                <a16:creationId xmlns:a16="http://schemas.microsoft.com/office/drawing/2014/main" id="{E9D96AA6-79F4-8124-143C-9287BA2E1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21594"/>
            <a:ext cx="9144000" cy="4214812"/>
          </a:xfrm>
          <a:prstGeom prst="rect">
            <a:avLst/>
          </a:prstGeom>
        </p:spPr>
      </p:pic>
    </p:spTree>
    <p:extLst>
      <p:ext uri="{BB962C8B-B14F-4D97-AF65-F5344CB8AC3E}">
        <p14:creationId xmlns:p14="http://schemas.microsoft.com/office/powerpoint/2010/main" val="102007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5FC946-89BB-449A-8391-39253CA33130}"/>
              </a:ext>
            </a:extLst>
          </p:cNvPr>
          <p:cNvSpPr txBox="1"/>
          <p:nvPr/>
        </p:nvSpPr>
        <p:spPr>
          <a:xfrm>
            <a:off x="2819879" y="329391"/>
            <a:ext cx="8212505" cy="369332"/>
          </a:xfrm>
          <a:prstGeom prst="rect">
            <a:avLst/>
          </a:prstGeom>
          <a:noFill/>
        </p:spPr>
        <p:txBody>
          <a:bodyPr wrap="none" rtlCol="0">
            <a:spAutoFit/>
          </a:bodyPr>
          <a:lstStyle/>
          <a:p>
            <a:r>
              <a:rPr lang="en-US" b="1" dirty="0">
                <a:solidFill>
                  <a:srgbClr val="0070C0"/>
                </a:solidFill>
              </a:rPr>
              <a:t>Content:</a:t>
            </a:r>
            <a:r>
              <a:rPr lang="en-US" b="1" dirty="0"/>
              <a:t> BEAMD: electron cross sections – elastic, excitation, ionization</a:t>
            </a:r>
            <a:r>
              <a:rPr lang="en-US" dirty="0"/>
              <a:t> </a:t>
            </a:r>
          </a:p>
        </p:txBody>
      </p:sp>
      <p:pic>
        <p:nvPicPr>
          <p:cNvPr id="2" name="Content Placeholder 2">
            <a:extLst>
              <a:ext uri="{FF2B5EF4-FFF2-40B4-BE49-F238E27FC236}">
                <a16:creationId xmlns:a16="http://schemas.microsoft.com/office/drawing/2014/main" id="{743D2D9D-134D-AF33-A3C2-E5C39C6D25E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600201"/>
            <a:ext cx="8686800" cy="4505325"/>
          </a:xfrm>
        </p:spPr>
      </p:pic>
    </p:spTree>
    <p:extLst>
      <p:ext uri="{BB962C8B-B14F-4D97-AF65-F5344CB8AC3E}">
        <p14:creationId xmlns:p14="http://schemas.microsoft.com/office/powerpoint/2010/main" val="2115220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0FAABF-0378-4690-CB69-E3889B30218E}"/>
              </a:ext>
            </a:extLst>
          </p:cNvPr>
          <p:cNvSpPr>
            <a:spLocks noChangeArrowheads="1"/>
          </p:cNvSpPr>
          <p:nvPr/>
        </p:nvSpPr>
        <p:spPr bwMode="auto">
          <a:xfrm>
            <a:off x="447870" y="5466127"/>
            <a:ext cx="1060275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Denifl</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 Garcia, B A Huber, B P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Marinković</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 Mason, J Postler, H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Rabus</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Rixon</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V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Solov’yov</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E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Suraud</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A V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Yakubovich</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“Radiation damage of biomolecules (RADAM) database development: current status”,</a:t>
            </a:r>
            <a:endParaRPr kumimoji="0" lang="en-US"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Proc. International Conference on Dynamics of Systems on the Nanoscale</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(DySoN2012), 30 Sept – 4 Oct 2012, St Petersburg, Russia, Ed. Andrey V </a:t>
            </a:r>
            <a:r>
              <a:rPr kumimoji="0" lang="en-US" altLang="en-US" sz="1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Solov'yov</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ISSN: 1742-6588</a:t>
            </a:r>
            <a:endParaRPr kumimoji="0" lang="en-US"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Journal of Physics: Conference Series</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438</a:t>
            </a: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012016 (2013). </a:t>
            </a:r>
            <a:r>
              <a:rPr kumimoji="0" lang="en-US" altLang="en-US" sz="1400" b="0" i="0" u="sng"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hlinkClick r:id="rId2"/>
              </a:rPr>
              <a:t>doi:10.1088/1742-6596/438/1/012016</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C7B4B19-232D-65B2-45CE-5C387804C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836" y="409062"/>
            <a:ext cx="4290432" cy="4519052"/>
          </a:xfrm>
          <a:prstGeom prst="rect">
            <a:avLst/>
          </a:prstGeom>
        </p:spPr>
      </p:pic>
      <p:pic>
        <p:nvPicPr>
          <p:cNvPr id="6" name="Picture 12">
            <a:extLst>
              <a:ext uri="{FF2B5EF4-FFF2-40B4-BE49-F238E27FC236}">
                <a16:creationId xmlns:a16="http://schemas.microsoft.com/office/drawing/2014/main" id="{53B0457D-ED76-23B0-8FEA-83F08C98D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32" y="3011607"/>
            <a:ext cx="7955858" cy="218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7459E38B-2EA2-BEEA-941E-D9F3538A39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960" y="307029"/>
            <a:ext cx="3500497" cy="2435572"/>
          </a:xfrm>
          <a:prstGeom prst="rect">
            <a:avLst/>
          </a:prstGeom>
        </p:spPr>
      </p:pic>
      <p:pic>
        <p:nvPicPr>
          <p:cNvPr id="9" name="Picture 8">
            <a:extLst>
              <a:ext uri="{FF2B5EF4-FFF2-40B4-BE49-F238E27FC236}">
                <a16:creationId xmlns:a16="http://schemas.microsoft.com/office/drawing/2014/main" id="{7C43F511-28B7-F22C-D8C2-C416503F6C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870" y="307029"/>
            <a:ext cx="2720576" cy="518205"/>
          </a:xfrm>
          <a:prstGeom prst="rect">
            <a:avLst/>
          </a:prstGeom>
        </p:spPr>
      </p:pic>
    </p:spTree>
    <p:extLst>
      <p:ext uri="{BB962C8B-B14F-4D97-AF65-F5344CB8AC3E}">
        <p14:creationId xmlns:p14="http://schemas.microsoft.com/office/powerpoint/2010/main" val="387313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26F4ED-C386-98A0-6D9B-5E974B3D8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7" y="442912"/>
            <a:ext cx="11858625" cy="5972175"/>
          </a:xfrm>
          <a:prstGeom prst="rect">
            <a:avLst/>
          </a:prstGeom>
        </p:spPr>
      </p:pic>
    </p:spTree>
    <p:extLst>
      <p:ext uri="{BB962C8B-B14F-4D97-AF65-F5344CB8AC3E}">
        <p14:creationId xmlns:p14="http://schemas.microsoft.com/office/powerpoint/2010/main" val="424405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0CEF090-2736-4CC2-8DA1-F18BEB0AA693}"/>
              </a:ext>
            </a:extLst>
          </p:cNvPr>
          <p:cNvCxnSpPr>
            <a:cxnSpLocks/>
          </p:cNvCxnSpPr>
          <p:nvPr/>
        </p:nvCxnSpPr>
        <p:spPr>
          <a:xfrm>
            <a:off x="5768829" y="0"/>
            <a:ext cx="0" cy="685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4A254AC-0291-4E9A-86F5-23A02990DB65}"/>
              </a:ext>
            </a:extLst>
          </p:cNvPr>
          <p:cNvCxnSpPr>
            <a:cxnSpLocks/>
          </p:cNvCxnSpPr>
          <p:nvPr/>
        </p:nvCxnSpPr>
        <p:spPr>
          <a:xfrm flipH="1">
            <a:off x="1524000" y="3615655"/>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89C55F-5E24-4A7C-BB2C-7BC8F850A27C}"/>
              </a:ext>
            </a:extLst>
          </p:cNvPr>
          <p:cNvSpPr txBox="1"/>
          <p:nvPr/>
        </p:nvSpPr>
        <p:spPr>
          <a:xfrm>
            <a:off x="1371901" y="1235409"/>
            <a:ext cx="3935693" cy="2862322"/>
          </a:xfrm>
          <a:prstGeom prst="rect">
            <a:avLst/>
          </a:prstGeom>
          <a:noFill/>
        </p:spPr>
        <p:txBody>
          <a:bodyPr wrap="none" rtlCol="0">
            <a:spAutoFit/>
          </a:bodyPr>
          <a:lstStyle/>
          <a:p>
            <a:r>
              <a:rPr lang="en-US" b="1" dirty="0">
                <a:solidFill>
                  <a:srgbClr val="0070C0"/>
                </a:solidFill>
              </a:rPr>
              <a:t>Strengths:</a:t>
            </a:r>
          </a:p>
          <a:p>
            <a:endParaRPr lang="en-US" b="1" dirty="0"/>
          </a:p>
          <a:p>
            <a:pPr marL="285750" indent="-285750">
              <a:buFont typeface="Arial" panose="020B0604020202020204" pitchFamily="34" charset="0"/>
              <a:buChar char="•"/>
            </a:pPr>
            <a:r>
              <a:rPr lang="en-US" dirty="0"/>
              <a:t>Many experience in electron/atom</a:t>
            </a:r>
          </a:p>
          <a:p>
            <a:r>
              <a:rPr lang="en-US" dirty="0"/>
              <a:t>(molecule) collisions and measuring</a:t>
            </a:r>
          </a:p>
          <a:p>
            <a:r>
              <a:rPr lang="en-US" dirty="0"/>
              <a:t>cross-sections.</a:t>
            </a:r>
          </a:p>
          <a:p>
            <a:pPr marL="285750" indent="-285750">
              <a:buFont typeface="Arial" panose="020B0604020202020204" pitchFamily="34" charset="0"/>
              <a:buChar char="•"/>
            </a:pPr>
            <a:r>
              <a:rPr lang="en-US" dirty="0"/>
              <a:t>Many experience in </a:t>
            </a:r>
          </a:p>
          <a:p>
            <a:r>
              <a:rPr lang="en-US" dirty="0"/>
              <a:t>photoluminescence measuring and</a:t>
            </a:r>
          </a:p>
          <a:p>
            <a:r>
              <a:rPr lang="en-US" dirty="0"/>
              <a:t>analysis.</a:t>
            </a:r>
          </a:p>
          <a:p>
            <a:pPr marL="285750" indent="-285750">
              <a:buFont typeface="Arial" panose="020B0604020202020204" pitchFamily="34" charset="0"/>
              <a:buChar char="•"/>
            </a:pPr>
            <a:endParaRPr lang="en-US" dirty="0"/>
          </a:p>
          <a:p>
            <a:r>
              <a:rPr lang="en-US" b="1" dirty="0"/>
              <a:t> </a:t>
            </a:r>
            <a:endParaRPr lang="en-US" dirty="0"/>
          </a:p>
        </p:txBody>
      </p:sp>
      <p:sp>
        <p:nvSpPr>
          <p:cNvPr id="8" name="TextBox 7">
            <a:extLst>
              <a:ext uri="{FF2B5EF4-FFF2-40B4-BE49-F238E27FC236}">
                <a16:creationId xmlns:a16="http://schemas.microsoft.com/office/drawing/2014/main" id="{1C210A23-3015-43CC-BD22-26393528CC16}"/>
              </a:ext>
            </a:extLst>
          </p:cNvPr>
          <p:cNvSpPr txBox="1"/>
          <p:nvPr/>
        </p:nvSpPr>
        <p:spPr>
          <a:xfrm>
            <a:off x="6034396" y="1235409"/>
            <a:ext cx="4294590" cy="1477328"/>
          </a:xfrm>
          <a:prstGeom prst="rect">
            <a:avLst/>
          </a:prstGeom>
          <a:noFill/>
        </p:spPr>
        <p:txBody>
          <a:bodyPr wrap="square" rtlCol="0">
            <a:spAutoFit/>
          </a:bodyPr>
          <a:lstStyle/>
          <a:p>
            <a:r>
              <a:rPr lang="en-US" b="1" dirty="0">
                <a:solidFill>
                  <a:srgbClr val="0070C0"/>
                </a:solidFill>
              </a:rPr>
              <a:t>Weaknesses:</a:t>
            </a:r>
          </a:p>
          <a:p>
            <a:endParaRPr lang="en-US" dirty="0"/>
          </a:p>
          <a:p>
            <a:pPr marL="285750" indent="-285750">
              <a:buFont typeface="Arial" panose="020B0604020202020204" pitchFamily="34" charset="0"/>
              <a:buChar char="•"/>
            </a:pPr>
            <a:r>
              <a:rPr lang="en-US" dirty="0"/>
              <a:t>No new students</a:t>
            </a:r>
          </a:p>
          <a:p>
            <a:pPr marL="285750" indent="-285750">
              <a:buFont typeface="Arial" panose="020B0604020202020204" pitchFamily="34" charset="0"/>
              <a:buChar char="•"/>
            </a:pPr>
            <a:r>
              <a:rPr lang="en-US" dirty="0"/>
              <a:t>Time-demanding</a:t>
            </a:r>
          </a:p>
          <a:p>
            <a:pPr marL="285750" indent="-285750">
              <a:buFont typeface="Arial" panose="020B0604020202020204" pitchFamily="34" charset="0"/>
              <a:buChar char="•"/>
            </a:pPr>
            <a:r>
              <a:rPr lang="en-US" dirty="0"/>
              <a:t>No automated process of data input</a:t>
            </a:r>
          </a:p>
        </p:txBody>
      </p:sp>
      <p:sp>
        <p:nvSpPr>
          <p:cNvPr id="9" name="TextBox 8">
            <a:extLst>
              <a:ext uri="{FF2B5EF4-FFF2-40B4-BE49-F238E27FC236}">
                <a16:creationId xmlns:a16="http://schemas.microsoft.com/office/drawing/2014/main" id="{897489DD-47E4-43D2-9ECC-83A101028AEC}"/>
              </a:ext>
            </a:extLst>
          </p:cNvPr>
          <p:cNvSpPr txBox="1"/>
          <p:nvPr/>
        </p:nvSpPr>
        <p:spPr>
          <a:xfrm>
            <a:off x="1262682" y="3779910"/>
            <a:ext cx="4564070" cy="1477328"/>
          </a:xfrm>
          <a:prstGeom prst="rect">
            <a:avLst/>
          </a:prstGeom>
          <a:noFill/>
        </p:spPr>
        <p:txBody>
          <a:bodyPr wrap="none" rtlCol="0">
            <a:spAutoFit/>
          </a:bodyPr>
          <a:lstStyle/>
          <a:p>
            <a:r>
              <a:rPr lang="en-US" b="1" dirty="0">
                <a:solidFill>
                  <a:srgbClr val="0070C0"/>
                </a:solidFill>
              </a:rPr>
              <a:t>Opportunities: </a:t>
            </a:r>
          </a:p>
          <a:p>
            <a:endParaRPr lang="en-US" b="1" dirty="0"/>
          </a:p>
          <a:p>
            <a:pPr marL="285750" indent="-285750">
              <a:buFont typeface="Arial" panose="020B0604020202020204" pitchFamily="34" charset="0"/>
              <a:buChar char="•"/>
            </a:pPr>
            <a:r>
              <a:rPr lang="en-US" dirty="0"/>
              <a:t>Small number of such data databases</a:t>
            </a:r>
          </a:p>
          <a:p>
            <a:pPr marL="285750" indent="-285750">
              <a:buFont typeface="Arial" panose="020B0604020202020204" pitchFamily="34" charset="0"/>
              <a:buChar char="•"/>
            </a:pPr>
            <a:r>
              <a:rPr lang="en-US" dirty="0"/>
              <a:t>Expertise in electron collision processes</a:t>
            </a:r>
          </a:p>
          <a:p>
            <a:endParaRPr lang="en-US" dirty="0"/>
          </a:p>
        </p:txBody>
      </p:sp>
      <p:sp>
        <p:nvSpPr>
          <p:cNvPr id="10" name="TextBox 9">
            <a:extLst>
              <a:ext uri="{FF2B5EF4-FFF2-40B4-BE49-F238E27FC236}">
                <a16:creationId xmlns:a16="http://schemas.microsoft.com/office/drawing/2014/main" id="{C35B9C9D-1819-4177-ABA3-3468969ADB6A}"/>
              </a:ext>
            </a:extLst>
          </p:cNvPr>
          <p:cNvSpPr txBox="1"/>
          <p:nvPr/>
        </p:nvSpPr>
        <p:spPr>
          <a:xfrm>
            <a:off x="5941840" y="3733744"/>
            <a:ext cx="3326552" cy="2031325"/>
          </a:xfrm>
          <a:prstGeom prst="rect">
            <a:avLst/>
          </a:prstGeom>
          <a:noFill/>
        </p:spPr>
        <p:txBody>
          <a:bodyPr wrap="none" rtlCol="0">
            <a:spAutoFit/>
          </a:bodyPr>
          <a:lstStyle/>
          <a:p>
            <a:r>
              <a:rPr lang="en-US" b="1" dirty="0">
                <a:solidFill>
                  <a:srgbClr val="0070C0"/>
                </a:solidFill>
              </a:rPr>
              <a:t>Threats:</a:t>
            </a:r>
          </a:p>
          <a:p>
            <a:endParaRPr lang="en-US" dirty="0"/>
          </a:p>
          <a:p>
            <a:r>
              <a:rPr lang="en-US" i="1" dirty="0"/>
              <a:t>Local:</a:t>
            </a:r>
            <a:r>
              <a:rPr lang="en-US" dirty="0"/>
              <a:t> What if do not receive </a:t>
            </a:r>
            <a:br>
              <a:rPr lang="en-US" dirty="0"/>
            </a:br>
            <a:r>
              <a:rPr lang="en-US" dirty="0"/>
              <a:t>project submitted to the</a:t>
            </a:r>
          </a:p>
          <a:p>
            <a:r>
              <a:rPr lang="en-US" dirty="0"/>
              <a:t>Science Fund?</a:t>
            </a:r>
          </a:p>
          <a:p>
            <a:r>
              <a:rPr lang="en-US" i="1" dirty="0"/>
              <a:t>Global</a:t>
            </a:r>
            <a:r>
              <a:rPr lang="en-US" dirty="0"/>
              <a:t>: No present funding for </a:t>
            </a:r>
            <a:br>
              <a:rPr lang="en-US" dirty="0"/>
            </a:br>
            <a:r>
              <a:rPr lang="en-US" dirty="0"/>
              <a:t>VAMDC Consortium</a:t>
            </a:r>
          </a:p>
        </p:txBody>
      </p:sp>
      <p:sp>
        <p:nvSpPr>
          <p:cNvPr id="15" name="TextBox 14">
            <a:extLst>
              <a:ext uri="{FF2B5EF4-FFF2-40B4-BE49-F238E27FC236}">
                <a16:creationId xmlns:a16="http://schemas.microsoft.com/office/drawing/2014/main" id="{B5EBED97-0E5D-4C5C-965D-546B96717476}"/>
              </a:ext>
            </a:extLst>
          </p:cNvPr>
          <p:cNvSpPr txBox="1"/>
          <p:nvPr/>
        </p:nvSpPr>
        <p:spPr>
          <a:xfrm>
            <a:off x="2328380" y="469790"/>
            <a:ext cx="2022733" cy="369332"/>
          </a:xfrm>
          <a:prstGeom prst="rect">
            <a:avLst/>
          </a:prstGeom>
          <a:noFill/>
        </p:spPr>
        <p:txBody>
          <a:bodyPr wrap="none" rtlCol="0">
            <a:spAutoFit/>
          </a:bodyPr>
          <a:lstStyle/>
          <a:p>
            <a:r>
              <a:rPr lang="en-US" b="1" dirty="0">
                <a:solidFill>
                  <a:srgbClr val="0070C0"/>
                </a:solidFill>
              </a:rPr>
              <a:t>SWOT Analysis: </a:t>
            </a:r>
            <a:endParaRPr lang="en-US" dirty="0">
              <a:solidFill>
                <a:srgbClr val="0070C0"/>
              </a:solidFill>
            </a:endParaRPr>
          </a:p>
        </p:txBody>
      </p:sp>
      <p:pic>
        <p:nvPicPr>
          <p:cNvPr id="2" name="Picture 1">
            <a:extLst>
              <a:ext uri="{FF2B5EF4-FFF2-40B4-BE49-F238E27FC236}">
                <a16:creationId xmlns:a16="http://schemas.microsoft.com/office/drawing/2014/main" id="{486A5E39-151B-0EE4-ECE9-2D40AACB3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191" y="4097731"/>
            <a:ext cx="1639757" cy="52836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5155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A91F-5F37-4E67-F115-DB0F524A2765}"/>
              </a:ext>
            </a:extLst>
          </p:cNvPr>
          <p:cNvSpPr>
            <a:spLocks noGrp="1"/>
          </p:cNvSpPr>
          <p:nvPr>
            <p:ph type="title"/>
          </p:nvPr>
        </p:nvSpPr>
        <p:spPr>
          <a:xfrm>
            <a:off x="838200" y="365125"/>
            <a:ext cx="6644952" cy="1325563"/>
          </a:xfrm>
        </p:spPr>
        <p:txBody>
          <a:bodyPr/>
          <a:lstStyle/>
          <a:p>
            <a:r>
              <a:rPr lang="en-US" dirty="0"/>
              <a:t>VAMDC - Virtual Atomic Molecular Data Centre</a:t>
            </a:r>
          </a:p>
        </p:txBody>
      </p:sp>
      <p:sp>
        <p:nvSpPr>
          <p:cNvPr id="3" name="Content Placeholder 2">
            <a:extLst>
              <a:ext uri="{FF2B5EF4-FFF2-40B4-BE49-F238E27FC236}">
                <a16:creationId xmlns:a16="http://schemas.microsoft.com/office/drawing/2014/main" id="{B4BCF094-C0F7-6BB1-E367-9237137B441F}"/>
              </a:ext>
            </a:extLst>
          </p:cNvPr>
          <p:cNvSpPr>
            <a:spLocks noGrp="1"/>
          </p:cNvSpPr>
          <p:nvPr>
            <p:ph idx="1"/>
          </p:nvPr>
        </p:nvSpPr>
        <p:spPr>
          <a:xfrm>
            <a:off x="838200" y="1825625"/>
            <a:ext cx="6887547" cy="2733029"/>
          </a:xfrm>
        </p:spPr>
        <p:txBody>
          <a:bodyPr>
            <a:normAutofit/>
          </a:bodyPr>
          <a:lstStyle/>
          <a:p>
            <a:r>
              <a:rPr lang="en-US" sz="1800" dirty="0">
                <a:latin typeface="Times New Roman" panose="02020603050405020304" pitchFamily="18" charset="0"/>
                <a:cs typeface="Times New Roman" panose="02020603050405020304" pitchFamily="18" charset="0"/>
              </a:rPr>
              <a:t>FP7 project great idea: a common portal ‘single point entry’</a:t>
            </a:r>
          </a:p>
          <a:p>
            <a:r>
              <a:rPr lang="en-US" sz="1800" dirty="0">
                <a:latin typeface="Times New Roman" panose="02020603050405020304" pitchFamily="18" charset="0"/>
                <a:cs typeface="Times New Roman" panose="02020603050405020304" pitchFamily="18" charset="0"/>
              </a:rPr>
              <a:t>Contribution to e-infrastructure</a:t>
            </a:r>
          </a:p>
          <a:p>
            <a:r>
              <a:rPr lang="en-US" sz="1800" b="0" i="0" u="none" strike="noStrike" baseline="0" dirty="0" err="1">
                <a:solidFill>
                  <a:srgbClr val="000000"/>
                </a:solidFill>
                <a:latin typeface="Times New Roman" panose="02020603050405020304" pitchFamily="18" charset="0"/>
                <a:cs typeface="Times New Roman" panose="02020603050405020304" pitchFamily="18" charset="0"/>
              </a:rPr>
              <a:t>Dubernet</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ML, </a:t>
            </a:r>
            <a:r>
              <a:rPr lang="en-US" sz="1800" b="0" i="0" u="none" strike="noStrike" baseline="0" dirty="0" err="1">
                <a:solidFill>
                  <a:srgbClr val="000000"/>
                </a:solidFill>
                <a:latin typeface="Times New Roman" panose="02020603050405020304" pitchFamily="18" charset="0"/>
                <a:cs typeface="Times New Roman" panose="02020603050405020304" pitchFamily="18" charset="0"/>
              </a:rPr>
              <a:t>Boudon</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 V, Culhane JL, et al. </a:t>
            </a:r>
            <a:r>
              <a:rPr lang="en-US" sz="1800" b="0" i="1" u="none" strike="noStrike" baseline="0" dirty="0">
                <a:solidFill>
                  <a:srgbClr val="000000"/>
                </a:solidFill>
                <a:latin typeface="Times New Roman" panose="02020603050405020304" pitchFamily="18" charset="0"/>
                <a:cs typeface="Times New Roman" panose="02020603050405020304" pitchFamily="18" charset="0"/>
              </a:rPr>
              <a:t>JQSRT </a:t>
            </a:r>
            <a:r>
              <a:rPr lang="en-US" sz="1800" b="1" i="0" u="none" strike="noStrike" baseline="0" dirty="0">
                <a:solidFill>
                  <a:srgbClr val="000000"/>
                </a:solidFill>
                <a:latin typeface="Times New Roman" panose="02020603050405020304" pitchFamily="18" charset="0"/>
                <a:cs typeface="Times New Roman" panose="02020603050405020304" pitchFamily="18" charset="0"/>
              </a:rPr>
              <a:t>111</a:t>
            </a:r>
            <a:r>
              <a:rPr lang="en-US" sz="1800" i="0" u="none" strike="noStrike" baseline="0" dirty="0">
                <a:solidFill>
                  <a:srgbClr val="000000"/>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2010) 2151</a:t>
            </a:r>
          </a:p>
          <a:p>
            <a:r>
              <a:rPr lang="en-US" sz="1800" b="0" i="0" u="none" strike="noStrike" baseline="0" dirty="0">
                <a:solidFill>
                  <a:srgbClr val="000000"/>
                </a:solidFill>
                <a:latin typeface="Times New Roman" panose="02020603050405020304" pitchFamily="18" charset="0"/>
              </a:rPr>
              <a:t> M S </a:t>
            </a:r>
            <a:r>
              <a:rPr lang="en-US" sz="1800" b="0" i="0" u="none" strike="noStrike" baseline="0" dirty="0" err="1">
                <a:solidFill>
                  <a:srgbClr val="000000"/>
                </a:solidFill>
                <a:latin typeface="Times New Roman" panose="02020603050405020304" pitchFamily="18" charset="0"/>
              </a:rPr>
              <a:t>Dimitrijević</a:t>
            </a:r>
            <a:r>
              <a:rPr lang="en-US" sz="1800" b="0" i="0" u="none" strike="noStrike" baseline="0" dirty="0">
                <a:solidFill>
                  <a:srgbClr val="000000"/>
                </a:solidFill>
                <a:latin typeface="Times New Roman" panose="02020603050405020304" pitchFamily="18" charset="0"/>
              </a:rPr>
              <a:t>, S </a:t>
            </a:r>
            <a:r>
              <a:rPr lang="en-US" sz="1800" b="0" i="0" u="none" strike="noStrike" baseline="0" dirty="0" err="1">
                <a:solidFill>
                  <a:srgbClr val="000000"/>
                </a:solidFill>
                <a:latin typeface="Times New Roman" panose="02020603050405020304" pitchFamily="18" charset="0"/>
              </a:rPr>
              <a:t>Sahal-Bréchot</a:t>
            </a:r>
            <a:r>
              <a:rPr lang="en-US" sz="1800" b="0" i="0" u="none" strike="noStrike" baseline="0" dirty="0">
                <a:solidFill>
                  <a:srgbClr val="000000"/>
                </a:solidFill>
                <a:latin typeface="Times New Roman" panose="02020603050405020304" pitchFamily="18" charset="0"/>
              </a:rPr>
              <a:t>, A </a:t>
            </a:r>
            <a:r>
              <a:rPr lang="en-US" sz="1800" b="0" i="0" u="none" strike="noStrike" baseline="0" dirty="0" err="1">
                <a:solidFill>
                  <a:srgbClr val="000000"/>
                </a:solidFill>
                <a:latin typeface="Times New Roman" panose="02020603050405020304" pitchFamily="18" charset="0"/>
              </a:rPr>
              <a:t>Kovačević</a:t>
            </a:r>
            <a:r>
              <a:rPr lang="en-US" sz="1800" b="0" i="0" u="none" strike="noStrike" baseline="0" dirty="0">
                <a:solidFill>
                  <a:srgbClr val="000000"/>
                </a:solidFill>
                <a:latin typeface="Times New Roman" panose="02020603050405020304" pitchFamily="18" charset="0"/>
              </a:rPr>
              <a:t>, D </a:t>
            </a:r>
            <a:r>
              <a:rPr lang="en-US" sz="1800" b="0" i="0" u="none" strike="noStrike" baseline="0" dirty="0" err="1">
                <a:solidFill>
                  <a:srgbClr val="000000"/>
                </a:solidFill>
                <a:latin typeface="Times New Roman" panose="02020603050405020304" pitchFamily="18" charset="0"/>
              </a:rPr>
              <a:t>Jevremović</a:t>
            </a:r>
            <a:r>
              <a:rPr lang="en-US" sz="1800" b="0" i="0" u="none" strike="noStrike" baseline="0" dirty="0">
                <a:solidFill>
                  <a:srgbClr val="000000"/>
                </a:solidFill>
                <a:latin typeface="Times New Roman" panose="02020603050405020304" pitchFamily="18" charset="0"/>
              </a:rPr>
              <a:t>, </a:t>
            </a:r>
            <a:br>
              <a:rPr lang="en-US" sz="1800" b="0" i="0" u="none" strike="noStrike" baseline="0" dirty="0">
                <a:solidFill>
                  <a:srgbClr val="000000"/>
                </a:solidFill>
                <a:latin typeface="Times New Roman" panose="02020603050405020304" pitchFamily="18" charset="0"/>
              </a:rPr>
            </a:br>
            <a:r>
              <a:rPr lang="en-US" sz="1800" b="0" i="0" u="none" strike="noStrike" baseline="0" dirty="0">
                <a:solidFill>
                  <a:srgbClr val="000000"/>
                </a:solidFill>
                <a:latin typeface="Times New Roman" panose="02020603050405020304" pitchFamily="18" charset="0"/>
              </a:rPr>
              <a:t>L Č </a:t>
            </a:r>
            <a:r>
              <a:rPr lang="en-US" sz="1800" b="0" i="0" u="none" strike="noStrike" baseline="0" dirty="0" err="1">
                <a:solidFill>
                  <a:srgbClr val="000000"/>
                </a:solidFill>
                <a:latin typeface="Times New Roman" panose="02020603050405020304" pitchFamily="18" charset="0"/>
              </a:rPr>
              <a:t>Popović</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Proc.</a:t>
            </a:r>
            <a:r>
              <a:rPr lang="en-US" sz="1800" b="0" i="0" u="none" strike="noStrike" baseline="0" dirty="0">
                <a:solidFill>
                  <a:srgbClr val="000000"/>
                </a:solidFill>
                <a:latin typeface="Times New Roman" panose="02020603050405020304" pitchFamily="18" charset="0"/>
              </a:rPr>
              <a:t> 25</a:t>
            </a:r>
            <a:r>
              <a:rPr lang="en-US" sz="1800" b="0" i="0" u="none" strike="noStrike" baseline="30000" dirty="0">
                <a:solidFill>
                  <a:srgbClr val="000000"/>
                </a:solidFill>
                <a:latin typeface="Times New Roman" panose="02020603050405020304" pitchFamily="18" charset="0"/>
              </a:rPr>
              <a:t>th</a:t>
            </a:r>
            <a:r>
              <a:rPr lang="en-US" sz="1800" b="0" i="0" u="none" strike="noStrike" baseline="0" dirty="0">
                <a:solidFill>
                  <a:srgbClr val="000000"/>
                </a:solidFill>
                <a:latin typeface="Times New Roman" panose="02020603050405020304" pitchFamily="18" charset="0"/>
              </a:rPr>
              <a:t> SPIG 2010, </a:t>
            </a:r>
            <a:r>
              <a:rPr lang="en-US" sz="1800" b="0" i="1" u="none" strike="noStrike" baseline="0" dirty="0">
                <a:solidFill>
                  <a:srgbClr val="000000"/>
                </a:solidFill>
                <a:latin typeface="Times New Roman" panose="02020603050405020304" pitchFamily="18" charset="0"/>
              </a:rPr>
              <a:t>JP </a:t>
            </a:r>
            <a:r>
              <a:rPr lang="en-US" sz="1800" b="0" i="1" u="none" strike="noStrike" baseline="0" dirty="0" err="1">
                <a:solidFill>
                  <a:srgbClr val="000000"/>
                </a:solidFill>
                <a:latin typeface="Times New Roman" panose="02020603050405020304" pitchFamily="18" charset="0"/>
              </a:rPr>
              <a:t>Conf.Ser</a:t>
            </a:r>
            <a:r>
              <a:rPr lang="en-US" sz="1800" b="0" i="1" u="none" strike="noStrike" baseline="0" dirty="0">
                <a:solidFill>
                  <a:srgbClr val="000000"/>
                </a:solidFill>
                <a:latin typeface="Times New Roman" panose="02020603050405020304" pitchFamily="18" charset="0"/>
              </a:rPr>
              <a:t>.</a:t>
            </a:r>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257</a:t>
            </a:r>
            <a:r>
              <a:rPr lang="en-US" sz="1800" b="0" i="0" u="none" strike="noStrike" baseline="0" dirty="0">
                <a:solidFill>
                  <a:srgbClr val="000000"/>
                </a:solidFill>
                <a:latin typeface="Times New Roman" panose="02020603050405020304" pitchFamily="18" charset="0"/>
              </a:rPr>
              <a:t> (2010) 012032</a:t>
            </a:r>
          </a:p>
          <a:p>
            <a:r>
              <a:rPr lang="en-US" sz="1800" b="0" i="0" u="none" strike="noStrike" baseline="0" dirty="0">
                <a:solidFill>
                  <a:srgbClr val="000000"/>
                </a:solidFill>
                <a:latin typeface="Times New Roman" panose="02020603050405020304" pitchFamily="18" charset="0"/>
              </a:rPr>
              <a:t>“…aiming to build a secure, documented, flexible and interoperable e-science environment-based interface to existing atomic and molecular databases.”</a:t>
            </a:r>
          </a:p>
        </p:txBody>
      </p:sp>
      <p:sp>
        <p:nvSpPr>
          <p:cNvPr id="4" name="Slide Number Placeholder 5">
            <a:extLst>
              <a:ext uri="{FF2B5EF4-FFF2-40B4-BE49-F238E27FC236}">
                <a16:creationId xmlns:a16="http://schemas.microsoft.com/office/drawing/2014/main" id="{6A4C8232-7CC5-043C-D8F1-CF654435558C}"/>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D551E-57EC-4A4C-91DD-649DD69798C0}" type="slidenum">
              <a:rPr lang="en-US" altLang="en-US"/>
              <a:pPr eaLnBrk="1" hangingPunct="1"/>
              <a:t>3</a:t>
            </a:fld>
            <a:endParaRPr lang="en-US" altLang="en-US"/>
          </a:p>
        </p:txBody>
      </p:sp>
      <p:pic>
        <p:nvPicPr>
          <p:cNvPr id="5" name="Picture 22" descr="vamdc_logo2">
            <a:extLst>
              <a:ext uri="{FF2B5EF4-FFF2-40B4-BE49-F238E27FC236}">
                <a16:creationId xmlns:a16="http://schemas.microsoft.com/office/drawing/2014/main" id="{F8D4D96E-80E1-750D-7937-66462A9178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2894" y="1664122"/>
            <a:ext cx="1743815" cy="126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C3D63D0-4EE6-29F6-5D90-B5E6B0721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613" y="1945131"/>
            <a:ext cx="2124075" cy="647700"/>
          </a:xfrm>
          <a:prstGeom prst="rect">
            <a:avLst/>
          </a:prstGeom>
        </p:spPr>
      </p:pic>
      <p:pic>
        <p:nvPicPr>
          <p:cNvPr id="14" name="Picture 13">
            <a:extLst>
              <a:ext uri="{FF2B5EF4-FFF2-40B4-BE49-F238E27FC236}">
                <a16:creationId xmlns:a16="http://schemas.microsoft.com/office/drawing/2014/main" id="{1A624DC2-4C42-2053-30ED-19BA6CB62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5411" y="3429000"/>
            <a:ext cx="4313577" cy="2733029"/>
          </a:xfrm>
          <a:prstGeom prst="rect">
            <a:avLst/>
          </a:prstGeom>
        </p:spPr>
      </p:pic>
      <p:pic>
        <p:nvPicPr>
          <p:cNvPr id="15" name="Picture 5">
            <a:extLst>
              <a:ext uri="{FF2B5EF4-FFF2-40B4-BE49-F238E27FC236}">
                <a16:creationId xmlns:a16="http://schemas.microsoft.com/office/drawing/2014/main" id="{A23B0D4E-158D-9985-C981-2ED99AE16A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5411" y="365125"/>
            <a:ext cx="3788600" cy="1026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225AC7-352D-DB7E-EDAF-EB728FCE483E}"/>
              </a:ext>
            </a:extLst>
          </p:cNvPr>
          <p:cNvSpPr txBox="1"/>
          <p:nvPr/>
        </p:nvSpPr>
        <p:spPr>
          <a:xfrm>
            <a:off x="838200" y="4443403"/>
            <a:ext cx="6878216" cy="120032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00000"/>
                </a:solidFill>
                <a:latin typeface="Times New Roman" panose="02020603050405020304" pitchFamily="18" charset="0"/>
              </a:rPr>
              <a:t>In 2014 MoU – </a:t>
            </a:r>
            <a:r>
              <a:rPr lang="en-US" sz="1800" b="1" dirty="0">
                <a:solidFill>
                  <a:srgbClr val="000000"/>
                </a:solidFill>
                <a:latin typeface="Times New Roman" panose="02020603050405020304" pitchFamily="18" charset="0"/>
              </a:rPr>
              <a:t>VAMDC Consortium </a:t>
            </a:r>
            <a:r>
              <a:rPr lang="en-US" sz="1800" dirty="0">
                <a:solidFill>
                  <a:srgbClr val="000000"/>
                </a:solidFill>
                <a:latin typeface="Times New Roman" panose="02020603050405020304" pitchFamily="18" charset="0"/>
              </a:rPr>
              <a:t>(communities of VAMDC and SUP@VAMDC projects): </a:t>
            </a:r>
            <a:r>
              <a:rPr lang="da-DK" sz="1800" b="0" i="0" u="none" strike="noStrike" baseline="0" dirty="0">
                <a:solidFill>
                  <a:srgbClr val="000000"/>
                </a:solidFill>
                <a:latin typeface="Times New Roman" panose="02020603050405020304" pitchFamily="18" charset="0"/>
              </a:rPr>
              <a:t>M L Dubernet et al. </a:t>
            </a:r>
            <a:r>
              <a:rPr lang="da-DK" sz="1800" b="0" i="1" u="none" strike="noStrike" baseline="0" dirty="0">
                <a:solidFill>
                  <a:srgbClr val="000000"/>
                </a:solidFill>
                <a:latin typeface="Times New Roman" panose="02020603050405020304" pitchFamily="18" charset="0"/>
              </a:rPr>
              <a:t>J. Phys. B</a:t>
            </a:r>
            <a:r>
              <a:rPr lang="da-DK" sz="1800" b="0" i="0" u="none" strike="noStrike" baseline="0" dirty="0">
                <a:solidFill>
                  <a:srgbClr val="000000"/>
                </a:solidFill>
                <a:latin typeface="Times New Roman" panose="02020603050405020304" pitchFamily="18" charset="0"/>
              </a:rPr>
              <a:t> </a:t>
            </a:r>
            <a:r>
              <a:rPr lang="da-DK" sz="1800" b="1" i="0" u="none" strike="noStrike" baseline="0" dirty="0">
                <a:solidFill>
                  <a:srgbClr val="000000"/>
                </a:solidFill>
                <a:latin typeface="Times New Roman" panose="02020603050405020304" pitchFamily="18" charset="0"/>
              </a:rPr>
              <a:t>49</a:t>
            </a:r>
            <a:r>
              <a:rPr lang="da-DK" sz="1800" b="0" i="0" u="none" strike="noStrike" baseline="0" dirty="0">
                <a:solidFill>
                  <a:srgbClr val="000000"/>
                </a:solidFill>
                <a:latin typeface="Times New Roman" panose="02020603050405020304" pitchFamily="18" charset="0"/>
              </a:rPr>
              <a:t> (2016) 074003 [18pp]; </a:t>
            </a:r>
            <a:r>
              <a:rPr lang="en-US" sz="1800" b="0" i="0" u="none" strike="noStrike" baseline="0" dirty="0">
                <a:solidFill>
                  <a:srgbClr val="000000"/>
                </a:solidFill>
                <a:latin typeface="Times New Roman" panose="02020603050405020304" pitchFamily="18" charset="0"/>
              </a:rPr>
              <a:t>"A Decade with VAMDC: Results and Ambitions" </a:t>
            </a:r>
            <a:r>
              <a:rPr lang="en-US" sz="1800" b="0" i="1" u="none" strike="noStrike" baseline="0" dirty="0">
                <a:solidFill>
                  <a:srgbClr val="000000"/>
                </a:solidFill>
                <a:latin typeface="Times New Roman" panose="02020603050405020304" pitchFamily="18" charset="0"/>
              </a:rPr>
              <a:t>Atoms</a:t>
            </a:r>
            <a:r>
              <a:rPr lang="en-US" sz="1800" b="0" i="0" u="none" strike="noStrike" baseline="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8</a:t>
            </a:r>
            <a:r>
              <a:rPr lang="en-US" sz="1800" b="0" i="0" u="none" strike="noStrike" baseline="0" dirty="0">
                <a:solidFill>
                  <a:srgbClr val="000000"/>
                </a:solidFill>
                <a:latin typeface="Times New Roman" panose="02020603050405020304" pitchFamily="18" charset="0"/>
              </a:rPr>
              <a:t> (2020) 76 [45pp].</a:t>
            </a:r>
          </a:p>
        </p:txBody>
      </p:sp>
      <p:sp>
        <p:nvSpPr>
          <p:cNvPr id="7" name="TextBox 6">
            <a:extLst>
              <a:ext uri="{FF2B5EF4-FFF2-40B4-BE49-F238E27FC236}">
                <a16:creationId xmlns:a16="http://schemas.microsoft.com/office/drawing/2014/main" id="{BE07D4A1-B777-AC2C-928C-30A90CBAEE41}"/>
              </a:ext>
            </a:extLst>
          </p:cNvPr>
          <p:cNvSpPr txBox="1"/>
          <p:nvPr/>
        </p:nvSpPr>
        <p:spPr>
          <a:xfrm>
            <a:off x="838200" y="5701474"/>
            <a:ext cx="6736702" cy="369332"/>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000000"/>
                </a:solidFill>
                <a:latin typeface="Times New Roman" panose="02020603050405020304" pitchFamily="18" charset="0"/>
              </a:rPr>
              <a:t>In 2022 new leadership by S Schlemmer and C Hill</a:t>
            </a:r>
            <a:endParaRPr lang="en-US"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621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30697AD6-3248-4D0D-82C3-388F5B914046}" type="slidenum">
              <a:rPr lang="en-US" altLang="en-US" sz="1400">
                <a:solidFill>
                  <a:srgbClr val="000000"/>
                </a:solidFill>
              </a:rPr>
              <a:pPr>
                <a:spcBef>
                  <a:spcPct val="0"/>
                </a:spcBef>
                <a:buClrTx/>
                <a:buSzTx/>
                <a:buFontTx/>
                <a:buNone/>
              </a:pPr>
              <a:t>30</a:t>
            </a:fld>
            <a:endParaRPr lang="en-US" altLang="en-US" sz="1400">
              <a:solidFill>
                <a:srgbClr val="000000"/>
              </a:solidFill>
            </a:endParaRPr>
          </a:p>
        </p:txBody>
      </p:sp>
      <p:sp>
        <p:nvSpPr>
          <p:cNvPr id="26627" name="Rectangle 2"/>
          <p:cNvSpPr>
            <a:spLocks noGrp="1" noChangeArrowheads="1"/>
          </p:cNvSpPr>
          <p:nvPr>
            <p:ph type="title"/>
          </p:nvPr>
        </p:nvSpPr>
        <p:spPr/>
        <p:txBody>
          <a:bodyPr/>
          <a:lstStyle/>
          <a:p>
            <a:r>
              <a:rPr lang="en-US" altLang="en-US" sz="4000" b="1" dirty="0"/>
              <a:t>Conclusions</a:t>
            </a:r>
          </a:p>
        </p:txBody>
      </p:sp>
      <p:sp>
        <p:nvSpPr>
          <p:cNvPr id="26628" name="Rectangle 3"/>
          <p:cNvSpPr>
            <a:spLocks noGrp="1" noChangeArrowheads="1"/>
          </p:cNvSpPr>
          <p:nvPr>
            <p:ph type="body" idx="1"/>
          </p:nvPr>
        </p:nvSpPr>
        <p:spPr>
          <a:xfrm>
            <a:off x="1016000" y="1905000"/>
            <a:ext cx="10261600" cy="4038600"/>
          </a:xfrm>
        </p:spPr>
        <p:txBody>
          <a:bodyPr/>
          <a:lstStyle/>
          <a:p>
            <a:pPr>
              <a:lnSpc>
                <a:spcPct val="90000"/>
              </a:lnSpc>
            </a:pPr>
            <a:r>
              <a:rPr lang="en-US" altLang="en-US" sz="2000" dirty="0"/>
              <a:t>Electron and particle scattering data (not only photo-processes data) are needed to better understand processes in astrophysical observations</a:t>
            </a:r>
          </a:p>
          <a:p>
            <a:pPr>
              <a:lnSpc>
                <a:spcPct val="90000"/>
              </a:lnSpc>
            </a:pPr>
            <a:r>
              <a:rPr lang="en-US" altLang="en-US" sz="2000" dirty="0"/>
              <a:t>VAMDC as a distributed databases with a common portal is a powerful aid</a:t>
            </a:r>
          </a:p>
          <a:p>
            <a:pPr>
              <a:lnSpc>
                <a:spcPct val="90000"/>
              </a:lnSpc>
            </a:pPr>
            <a:r>
              <a:rPr lang="en-US" altLang="en-US" sz="2000" dirty="0"/>
              <a:t>Settling the </a:t>
            </a:r>
            <a:r>
              <a:rPr lang="en-US" altLang="en-US" sz="2000" i="1" dirty="0"/>
              <a:t>Information System</a:t>
            </a:r>
            <a:r>
              <a:rPr lang="en-US" altLang="en-US" sz="2000" dirty="0"/>
              <a:t> in a specific field of research (like the field of Atomic Collision Physics) could be very useful for each Lab or research group</a:t>
            </a:r>
          </a:p>
          <a:p>
            <a:pPr>
              <a:lnSpc>
                <a:spcPct val="90000"/>
              </a:lnSpc>
            </a:pPr>
            <a:r>
              <a:rPr lang="en-US" altLang="en-US" sz="2000" dirty="0"/>
              <a:t>Need for improved accuracy of CS measurements and smaller error bars – consistency of data.</a:t>
            </a:r>
          </a:p>
          <a:p>
            <a:pPr>
              <a:lnSpc>
                <a:spcPct val="90000"/>
              </a:lnSpc>
            </a:pPr>
            <a:r>
              <a:rPr lang="en-US" altLang="en-US" sz="2000" dirty="0"/>
              <a:t>Still we need refinements in theoretical approaches to the electron scattering problem.</a:t>
            </a:r>
          </a:p>
          <a:p>
            <a:pPr>
              <a:lnSpc>
                <a:spcPct val="90000"/>
              </a:lnSpc>
            </a:pPr>
            <a:r>
              <a:rPr lang="en-US" altLang="en-US" sz="2000" dirty="0"/>
              <a:t>Work with more complex systems (larger biomolecules, molecules being precursors for FEBID-focused electron beam induced deposition, radio-sensitizers, drugs, chelators, bio-chemically active compounds…) is challenging task ahead</a:t>
            </a:r>
          </a:p>
          <a:p>
            <a:pPr>
              <a:lnSpc>
                <a:spcPct val="90000"/>
              </a:lnSpc>
            </a:pPr>
            <a:r>
              <a:rPr lang="en-US" altLang="en-US" sz="2000" dirty="0"/>
              <a:t>Urgent need for settling the panel for critical assessment of e/</a:t>
            </a:r>
            <a:r>
              <a:rPr lang="en-US" altLang="en-US" sz="2000" dirty="0" err="1"/>
              <a:t>Mol</a:t>
            </a:r>
            <a:r>
              <a:rPr lang="en-US" altLang="en-US" sz="2000" dirty="0"/>
              <a:t> data and normalization procedures</a:t>
            </a:r>
          </a:p>
        </p:txBody>
      </p:sp>
      <p:sp>
        <p:nvSpPr>
          <p:cNvPr id="26630"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1004-28B1-F23C-3BC7-F4C7070CF925}"/>
              </a:ext>
            </a:extLst>
          </p:cNvPr>
          <p:cNvSpPr txBox="1">
            <a:spLocks/>
          </p:cNvSpPr>
          <p:nvPr/>
        </p:nvSpPr>
        <p:spPr>
          <a:xfrm>
            <a:off x="1016000" y="533400"/>
            <a:ext cx="10261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0000"/>
                </a:solidFill>
              </a:rPr>
              <a:t>Future plan</a:t>
            </a:r>
          </a:p>
        </p:txBody>
      </p:sp>
      <p:sp>
        <p:nvSpPr>
          <p:cNvPr id="3" name="TextBox 2">
            <a:extLst>
              <a:ext uri="{FF2B5EF4-FFF2-40B4-BE49-F238E27FC236}">
                <a16:creationId xmlns:a16="http://schemas.microsoft.com/office/drawing/2014/main" id="{82C69E78-8118-3C82-D905-5F09EE5808E3}"/>
              </a:ext>
            </a:extLst>
          </p:cNvPr>
          <p:cNvSpPr txBox="1"/>
          <p:nvPr/>
        </p:nvSpPr>
        <p:spPr>
          <a:xfrm>
            <a:off x="4045627" y="735568"/>
            <a:ext cx="3823547" cy="369332"/>
          </a:xfrm>
          <a:prstGeom prst="rect">
            <a:avLst/>
          </a:prstGeom>
          <a:noFill/>
        </p:spPr>
        <p:txBody>
          <a:bodyPr wrap="none" rtlCol="0">
            <a:spAutoFit/>
          </a:bodyPr>
          <a:lstStyle/>
          <a:p>
            <a:r>
              <a:rPr lang="en-US" b="1" dirty="0">
                <a:solidFill>
                  <a:srgbClr val="0070C0"/>
                </a:solidFill>
              </a:rPr>
              <a:t>Data Base:</a:t>
            </a:r>
            <a:r>
              <a:rPr lang="en-US" b="1" dirty="0"/>
              <a:t> </a:t>
            </a:r>
            <a:r>
              <a:rPr lang="en-US" b="1" dirty="0">
                <a:solidFill>
                  <a:srgbClr val="892339"/>
                </a:solidFill>
                <a:latin typeface="Calibri" panose="020F0502020204030204" pitchFamily="34" charset="0"/>
              </a:rPr>
              <a:t>J</a:t>
            </a:r>
            <a:r>
              <a:rPr lang="en-US" altLang="en-US" b="1" dirty="0">
                <a:solidFill>
                  <a:srgbClr val="892339"/>
                </a:solidFill>
                <a:latin typeface="Calibri" panose="020F0502020204030204" pitchFamily="34" charset="0"/>
              </a:rPr>
              <a:t>udd- </a:t>
            </a:r>
            <a:r>
              <a:rPr lang="en-US" altLang="en-US" b="1" dirty="0" err="1">
                <a:solidFill>
                  <a:srgbClr val="892339"/>
                </a:solidFill>
                <a:latin typeface="Calibri" panose="020F0502020204030204" pitchFamily="34" charset="0"/>
              </a:rPr>
              <a:t>Ofelt</a:t>
            </a:r>
            <a:r>
              <a:rPr lang="en-US" altLang="en-US" b="1" dirty="0">
                <a:solidFill>
                  <a:srgbClr val="892339"/>
                </a:solidFill>
                <a:latin typeface="Calibri" panose="020F0502020204030204" pitchFamily="34" charset="0"/>
              </a:rPr>
              <a:t> database – (JO)</a:t>
            </a:r>
            <a:endParaRPr lang="en-DE" b="1" dirty="0">
              <a:solidFill>
                <a:srgbClr val="892339"/>
              </a:solidFill>
              <a:latin typeface="Calibri" panose="020F0502020204030204" pitchFamily="34" charset="0"/>
            </a:endParaRPr>
          </a:p>
        </p:txBody>
      </p:sp>
      <p:pic>
        <p:nvPicPr>
          <p:cNvPr id="4" name="Picture 3">
            <a:extLst>
              <a:ext uri="{FF2B5EF4-FFF2-40B4-BE49-F238E27FC236}">
                <a16:creationId xmlns:a16="http://schemas.microsoft.com/office/drawing/2014/main" id="{FF4928A0-294E-27E1-5390-2B7EFC499E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1200" y="533400"/>
            <a:ext cx="4006509" cy="5299186"/>
          </a:xfrm>
          <a:prstGeom prst="rect">
            <a:avLst/>
          </a:prstGeom>
          <a:noFill/>
          <a:ln>
            <a:noFill/>
          </a:ln>
        </p:spPr>
      </p:pic>
      <p:sp>
        <p:nvSpPr>
          <p:cNvPr id="5" name="Content Placeholder 2">
            <a:extLst>
              <a:ext uri="{FF2B5EF4-FFF2-40B4-BE49-F238E27FC236}">
                <a16:creationId xmlns:a16="http://schemas.microsoft.com/office/drawing/2014/main" id="{D916256D-3684-8D5B-2436-63A43E1A22D4}"/>
              </a:ext>
            </a:extLst>
          </p:cNvPr>
          <p:cNvSpPr txBox="1">
            <a:spLocks/>
          </p:cNvSpPr>
          <p:nvPr/>
        </p:nvSpPr>
        <p:spPr>
          <a:xfrm>
            <a:off x="784986" y="1409700"/>
            <a:ext cx="7315201" cy="403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Database of rare earth doped phosphors which includes the Judd-</a:t>
            </a:r>
            <a:r>
              <a:rPr lang="en-US" sz="1800" dirty="0" err="1"/>
              <a:t>Ofelt</a:t>
            </a:r>
            <a:r>
              <a:rPr lang="en-US" sz="1800" dirty="0"/>
              <a:t> parameters. The database will be used for survey of known and virtually designed novel phosphors. </a:t>
            </a:r>
          </a:p>
          <a:p>
            <a:r>
              <a:rPr lang="en-US" sz="1800" dirty="0"/>
              <a:t>Lanthanides ions 3+ with the configuration [Xe]4f</a:t>
            </a:r>
            <a:r>
              <a:rPr lang="en-US" sz="1800" baseline="30000" dirty="0"/>
              <a:t>q</a:t>
            </a:r>
            <a:r>
              <a:rPr lang="en-US" sz="1800" dirty="0"/>
              <a:t> (q=2-13) i.e. </a:t>
            </a:r>
            <a:r>
              <a:rPr lang="en-US" sz="1800" dirty="0">
                <a:latin typeface="Times New Roman" panose="02020603050405020304" pitchFamily="18" charset="0"/>
                <a:ea typeface="Times New Roman" panose="02020603050405020304" pitchFamily="18" charset="0"/>
              </a:rPr>
              <a:t>Pr</a:t>
            </a:r>
            <a:r>
              <a:rPr lang="en-US" sz="1800" baseline="30000" dirty="0">
                <a:latin typeface="Times New Roman" panose="02020603050405020304" pitchFamily="18" charset="0"/>
                <a:ea typeface="Times New Roman" panose="02020603050405020304" pitchFamily="18" charset="0"/>
              </a:rPr>
              <a:t>3+</a:t>
            </a:r>
            <a:r>
              <a:rPr lang="en-US" sz="1800" dirty="0">
                <a:latin typeface="Times New Roman" panose="02020603050405020304" pitchFamily="18" charset="0"/>
                <a:ea typeface="Times New Roman" panose="02020603050405020304" pitchFamily="18" charset="0"/>
              </a:rPr>
              <a:t>, Nd</a:t>
            </a:r>
            <a:r>
              <a:rPr lang="en-US" sz="1800" baseline="30000" dirty="0">
                <a:latin typeface="Times New Roman" panose="02020603050405020304" pitchFamily="18" charset="0"/>
                <a:ea typeface="Times New Roman" panose="02020603050405020304" pitchFamily="18" charset="0"/>
              </a:rPr>
              <a:t>3+</a:t>
            </a:r>
            <a:r>
              <a:rPr lang="en-US" sz="1800" dirty="0">
                <a:latin typeface="Times New Roman" panose="02020603050405020304" pitchFamily="18" charset="0"/>
                <a:ea typeface="Times New Roman" panose="02020603050405020304" pitchFamily="18" charset="0"/>
              </a:rPr>
              <a:t>, … Yb</a:t>
            </a:r>
            <a:r>
              <a:rPr lang="en-US" sz="1800" baseline="30000" dirty="0">
                <a:latin typeface="Times New Roman" panose="02020603050405020304" pitchFamily="18" charset="0"/>
                <a:ea typeface="Times New Roman" panose="02020603050405020304" pitchFamily="18" charset="0"/>
              </a:rPr>
              <a:t>3+</a:t>
            </a:r>
            <a:r>
              <a:rPr lang="en-US" sz="1800" dirty="0">
                <a:latin typeface="Times New Roman" panose="02020603050405020304" pitchFamily="18" charset="0"/>
                <a:ea typeface="Times New Roman" panose="02020603050405020304" pitchFamily="18" charset="0"/>
              </a:rPr>
              <a:t>. </a:t>
            </a:r>
            <a:endParaRPr lang="en-US" sz="1800" dirty="0"/>
          </a:p>
          <a:p>
            <a:r>
              <a:rPr lang="en-US" sz="1800" dirty="0">
                <a:ea typeface="Times New Roman" panose="02020603050405020304" pitchFamily="18" charset="0"/>
              </a:rPr>
              <a:t>Electric dipole (ED) optical transitions between these </a:t>
            </a:r>
            <a:r>
              <a:rPr lang="en-US" sz="1800" baseline="30000" dirty="0">
                <a:ea typeface="Times New Roman" panose="02020603050405020304" pitchFamily="18" charset="0"/>
              </a:rPr>
              <a:t>2S+1</a:t>
            </a:r>
            <a:r>
              <a:rPr lang="en-US" sz="1800" dirty="0">
                <a:ea typeface="Times New Roman" panose="02020603050405020304" pitchFamily="18" charset="0"/>
              </a:rPr>
              <a:t>L</a:t>
            </a:r>
            <a:r>
              <a:rPr lang="en-US" sz="1800" baseline="-25000" dirty="0">
                <a:ea typeface="Times New Roman" panose="02020603050405020304" pitchFamily="18" charset="0"/>
              </a:rPr>
              <a:t>J</a:t>
            </a:r>
            <a:r>
              <a:rPr lang="en-US" sz="1800" dirty="0">
                <a:ea typeface="Times New Roman" panose="02020603050405020304" pitchFamily="18" charset="0"/>
              </a:rPr>
              <a:t> states are forbidden because they all have the same parity (-1)</a:t>
            </a:r>
            <a:r>
              <a:rPr lang="en-US" sz="1800" baseline="30000" dirty="0">
                <a:ea typeface="Times New Roman" panose="02020603050405020304" pitchFamily="18" charset="0"/>
              </a:rPr>
              <a:t>q</a:t>
            </a:r>
            <a:r>
              <a:rPr lang="en-US" sz="1800" dirty="0">
                <a:ea typeface="Times New Roman" panose="02020603050405020304" pitchFamily="18" charset="0"/>
              </a:rPr>
              <a:t> </a:t>
            </a:r>
            <a:endParaRPr lang="en-US" sz="1800" dirty="0"/>
          </a:p>
          <a:p>
            <a:r>
              <a:rPr lang="en-US" sz="1800" dirty="0"/>
              <a:t> When embedded in a host material the spherical symmetry of a free ion is broken by the perturbation caused by crystal field. As a result the degeneracy (2J+1) of an energy level is partially or totally lifted allowing the induced ED optical transitions between them.</a:t>
            </a:r>
          </a:p>
          <a:p>
            <a:endParaRPr lang="en-US" sz="1800" baseline="30000" dirty="0"/>
          </a:p>
        </p:txBody>
      </p:sp>
      <p:graphicFrame>
        <p:nvGraphicFramePr>
          <p:cNvPr id="6" name="Object 5">
            <a:extLst>
              <a:ext uri="{FF2B5EF4-FFF2-40B4-BE49-F238E27FC236}">
                <a16:creationId xmlns:a16="http://schemas.microsoft.com/office/drawing/2014/main" id="{E8227687-F2E8-769F-11EF-6726DC18E885}"/>
              </a:ext>
            </a:extLst>
          </p:cNvPr>
          <p:cNvGraphicFramePr>
            <a:graphicFrameLocks noChangeAspect="1"/>
          </p:cNvGraphicFramePr>
          <p:nvPr>
            <p:extLst>
              <p:ext uri="{D42A27DB-BD31-4B8C-83A1-F6EECF244321}">
                <p14:modId xmlns:p14="http://schemas.microsoft.com/office/powerpoint/2010/main" val="3220974447"/>
              </p:ext>
            </p:extLst>
          </p:nvPr>
        </p:nvGraphicFramePr>
        <p:xfrm>
          <a:off x="780796" y="4733647"/>
          <a:ext cx="7088378" cy="714653"/>
        </p:xfrm>
        <a:graphic>
          <a:graphicData uri="http://schemas.openxmlformats.org/presentationml/2006/ole">
            <mc:AlternateContent xmlns:mc="http://schemas.openxmlformats.org/markup-compatibility/2006">
              <mc:Choice xmlns:v="urn:schemas-microsoft-com:vml" Requires="v">
                <p:oleObj r:id="rId3" imgW="3644900" imgH="368300" progId="Equation.DSMT4">
                  <p:embed/>
                </p:oleObj>
              </mc:Choice>
              <mc:Fallback>
                <p:oleObj r:id="rId3" imgW="3644900" imgH="368300" progId="Equation.DSMT4">
                  <p:embed/>
                  <p:pic>
                    <p:nvPicPr>
                      <p:cNvPr id="12" name="Object 11">
                        <a:extLst>
                          <a:ext uri="{FF2B5EF4-FFF2-40B4-BE49-F238E27FC236}">
                            <a16:creationId xmlns:a16="http://schemas.microsoft.com/office/drawing/2014/main" id="{2F57D294-DC1D-4DE8-E6D3-05CF75575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96" y="4733647"/>
                        <a:ext cx="7088378" cy="714653"/>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C9BF35C8-A28F-0136-9C03-796E462C2715}"/>
              </a:ext>
            </a:extLst>
          </p:cNvPr>
          <p:cNvSpPr txBox="1"/>
          <p:nvPr/>
        </p:nvSpPr>
        <p:spPr>
          <a:xfrm>
            <a:off x="4932995" y="5753100"/>
            <a:ext cx="7259005" cy="646331"/>
          </a:xfrm>
          <a:prstGeom prst="rect">
            <a:avLst/>
          </a:prstGeom>
          <a:noFill/>
        </p:spPr>
        <p:txBody>
          <a:bodyPr wrap="square" rtlCol="0">
            <a:spAutoFit/>
          </a:bodyPr>
          <a:lstStyle/>
          <a:p>
            <a:r>
              <a:rPr lang="en-US" sz="1800" dirty="0">
                <a:effectLst/>
                <a:latin typeface="TimesNewRomanPS-BoldMT"/>
                <a:ea typeface="Times New Roman" panose="02020603050405020304" pitchFamily="18" charset="0"/>
                <a:cs typeface="TimesNewRomanPS-BoldMT"/>
              </a:rPr>
              <a:t>Partial energy diagram for Eu</a:t>
            </a:r>
            <a:r>
              <a:rPr lang="en-US" sz="1800" baseline="30000" dirty="0">
                <a:effectLst/>
                <a:latin typeface="TimesNewRomanPS-BoldMT"/>
                <a:ea typeface="Times New Roman" panose="02020603050405020304" pitchFamily="18" charset="0"/>
                <a:cs typeface="TimesNewRomanPS-BoldMT"/>
              </a:rPr>
              <a:t>3+</a:t>
            </a:r>
            <a:r>
              <a:rPr lang="en-US" sz="1800" dirty="0">
                <a:effectLst/>
                <a:latin typeface="TimesNewRomanPS-BoldMT"/>
                <a:ea typeface="Times New Roman" panose="02020603050405020304" pitchFamily="18" charset="0"/>
                <a:cs typeface="TimesNewRomanPS-BoldMT"/>
              </a:rPr>
              <a:t>(4f</a:t>
            </a:r>
            <a:r>
              <a:rPr lang="en-US" sz="1800" baseline="30000" dirty="0">
                <a:effectLst/>
                <a:latin typeface="TimesNewRomanPS-BoldMT"/>
                <a:ea typeface="Times New Roman" panose="02020603050405020304" pitchFamily="18" charset="0"/>
                <a:cs typeface="TimesNewRomanPS-BoldMT"/>
              </a:rPr>
              <a:t>6</a:t>
            </a:r>
            <a:r>
              <a:rPr lang="en-US" sz="1800" dirty="0">
                <a:effectLst/>
                <a:latin typeface="TimesNewRomanPS-BoldMT"/>
                <a:ea typeface="Times New Roman" panose="02020603050405020304" pitchFamily="18" charset="0"/>
                <a:cs typeface="TimesNewRomanPS-BoldMT"/>
              </a:rPr>
              <a:t>) ions, showing the related magnitude of </a:t>
            </a:r>
            <a:br>
              <a:rPr lang="en-US" sz="1800" dirty="0">
                <a:effectLst/>
                <a:latin typeface="TimesNewRomanPS-BoldMT"/>
                <a:ea typeface="Times New Roman" panose="02020603050405020304" pitchFamily="18" charset="0"/>
                <a:cs typeface="TimesNewRomanPS-BoldMT"/>
              </a:rPr>
            </a:br>
            <a:r>
              <a:rPr lang="en-US" sz="1800" dirty="0">
                <a:effectLst/>
                <a:latin typeface="TimesNewRomanPS-BoldMT"/>
                <a:ea typeface="Times New Roman" panose="02020603050405020304" pitchFamily="18" charset="0"/>
                <a:cs typeface="TimesNewRomanPS-BoldMT"/>
              </a:rPr>
              <a:t>the interelectronic repulsion, spin-orbit coupling and ligand field effects.</a:t>
            </a:r>
            <a:endParaRPr lang="en-US" dirty="0"/>
          </a:p>
        </p:txBody>
      </p:sp>
    </p:spTree>
    <p:extLst>
      <p:ext uri="{BB962C8B-B14F-4D97-AF65-F5344CB8AC3E}">
        <p14:creationId xmlns:p14="http://schemas.microsoft.com/office/powerpoint/2010/main" val="722099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63" y="2499650"/>
            <a:ext cx="4522939" cy="1114816"/>
          </a:xfrm>
        </p:spPr>
        <p:txBody>
          <a:bodyPr>
            <a:normAutofit fontScale="90000"/>
          </a:bodyPr>
          <a:lstStyle/>
          <a:p>
            <a:r>
              <a:rPr lang="de-DE" sz="3100" i="1" dirty="0"/>
              <a:t>Atoms</a:t>
            </a:r>
            <a:r>
              <a:rPr lang="de-DE" sz="3100" dirty="0"/>
              <a:t>, 7(1), 11 (2019) [14pp]. </a:t>
            </a:r>
            <a:br>
              <a:rPr lang="de-DE" sz="3100" dirty="0"/>
            </a:br>
            <a:r>
              <a:rPr lang="de-DE" sz="3100" dirty="0"/>
              <a:t>doi: 10.3390/atoms7010011</a:t>
            </a:r>
            <a:endParaRPr lang="en-GB" dirty="0"/>
          </a:p>
        </p:txBody>
      </p:sp>
      <p:pic>
        <p:nvPicPr>
          <p:cNvPr id="4" name="Content Placeholder 3"/>
          <p:cNvPicPr>
            <a:picLocks noGrp="1" noChangeAspect="1"/>
          </p:cNvPicPr>
          <p:nvPr>
            <p:ph idx="1"/>
          </p:nvPr>
        </p:nvPicPr>
        <p:blipFill>
          <a:blip r:embed="rId2"/>
          <a:stretch>
            <a:fillRect/>
          </a:stretch>
        </p:blipFill>
        <p:spPr>
          <a:xfrm>
            <a:off x="222211" y="236716"/>
            <a:ext cx="5315741" cy="2202965"/>
          </a:xfrm>
          <a:prstGeom prst="rect">
            <a:avLst/>
          </a:prstGeom>
        </p:spPr>
      </p:pic>
      <p:pic>
        <p:nvPicPr>
          <p:cNvPr id="5" name="Picture 4">
            <a:extLst>
              <a:ext uri="{FF2B5EF4-FFF2-40B4-BE49-F238E27FC236}">
                <a16:creationId xmlns:a16="http://schemas.microsoft.com/office/drawing/2014/main" id="{2BC70019-6100-5F21-E717-891B01986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020" y="236716"/>
            <a:ext cx="6324769" cy="3484618"/>
          </a:xfrm>
          <a:prstGeom prst="rect">
            <a:avLst/>
          </a:prstGeom>
        </p:spPr>
      </p:pic>
      <p:pic>
        <p:nvPicPr>
          <p:cNvPr id="7" name="Picture 6">
            <a:extLst>
              <a:ext uri="{FF2B5EF4-FFF2-40B4-BE49-F238E27FC236}">
                <a16:creationId xmlns:a16="http://schemas.microsoft.com/office/drawing/2014/main" id="{C6F129A2-17F7-2DDC-AD37-A16196150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020" y="182969"/>
            <a:ext cx="6454699" cy="4633362"/>
          </a:xfrm>
          <a:prstGeom prst="rect">
            <a:avLst/>
          </a:prstGeom>
        </p:spPr>
      </p:pic>
      <p:sp>
        <p:nvSpPr>
          <p:cNvPr id="8" name="Title 1">
            <a:extLst>
              <a:ext uri="{FF2B5EF4-FFF2-40B4-BE49-F238E27FC236}">
                <a16:creationId xmlns:a16="http://schemas.microsoft.com/office/drawing/2014/main" id="{C9BFA6D0-2546-35D0-A138-82A7441CFB03}"/>
              </a:ext>
            </a:extLst>
          </p:cNvPr>
          <p:cNvSpPr txBox="1">
            <a:spLocks/>
          </p:cNvSpPr>
          <p:nvPr/>
        </p:nvSpPr>
        <p:spPr>
          <a:xfrm>
            <a:off x="6545934" y="4870078"/>
            <a:ext cx="4522939" cy="1114816"/>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100" i="1" dirty="0"/>
              <a:t>Atoms</a:t>
            </a:r>
            <a:r>
              <a:rPr lang="de-DE" sz="3100" dirty="0"/>
              <a:t>, 8(1), 76 (2020) [45pp]. </a:t>
            </a:r>
            <a:br>
              <a:rPr lang="de-DE" sz="3100" dirty="0"/>
            </a:br>
            <a:r>
              <a:rPr lang="de-DE" sz="3100" dirty="0"/>
              <a:t>doi: 10.3390/atoms8040076</a:t>
            </a:r>
            <a:br>
              <a:rPr lang="en-GB" dirty="0"/>
            </a:br>
            <a:endParaRPr lang="en-GB" dirty="0"/>
          </a:p>
        </p:txBody>
      </p:sp>
      <p:pic>
        <p:nvPicPr>
          <p:cNvPr id="10" name="Picture 9">
            <a:extLst>
              <a:ext uri="{FF2B5EF4-FFF2-40B4-BE49-F238E27FC236}">
                <a16:creationId xmlns:a16="http://schemas.microsoft.com/office/drawing/2014/main" id="{82DF4AC1-4911-18A7-7AB8-F584273CC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063" y="3941557"/>
            <a:ext cx="5030889" cy="1749548"/>
          </a:xfrm>
          <a:prstGeom prst="rect">
            <a:avLst/>
          </a:prstGeom>
        </p:spPr>
      </p:pic>
    </p:spTree>
    <p:extLst>
      <p:ext uri="{BB962C8B-B14F-4D97-AF65-F5344CB8AC3E}">
        <p14:creationId xmlns:p14="http://schemas.microsoft.com/office/powerpoint/2010/main" val="1555409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01216" y="466952"/>
            <a:ext cx="3203510" cy="456778"/>
          </a:xfrm>
        </p:spPr>
        <p:txBody>
          <a:bodyPr/>
          <a:lstStyle/>
          <a:p>
            <a:r>
              <a:rPr lang="en-GB" dirty="0"/>
              <a:t>ACKNOWLEDGEMENTS:</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C3B4ED9-10E2-419B-9F30-F871E1487486}" type="slidenum">
              <a:rPr lang="en-US" altLang="en-US" sz="1400">
                <a:solidFill>
                  <a:srgbClr val="000000"/>
                </a:solidFill>
              </a:rPr>
              <a:pPr>
                <a:spcBef>
                  <a:spcPct val="0"/>
                </a:spcBef>
                <a:buClrTx/>
                <a:buSzTx/>
                <a:buFontTx/>
                <a:buNone/>
              </a:pPr>
              <a:t>33</a:t>
            </a:fld>
            <a:endParaRPr lang="en-US" altLang="en-US" sz="1400">
              <a:solidFill>
                <a:srgbClr val="000000"/>
              </a:solidFill>
            </a:endParaRPr>
          </a:p>
        </p:txBody>
      </p:sp>
      <p:pic>
        <p:nvPicPr>
          <p:cNvPr id="5" name="Picture 4">
            <a:extLst>
              <a:ext uri="{FF2B5EF4-FFF2-40B4-BE49-F238E27FC236}">
                <a16:creationId xmlns:a16="http://schemas.microsoft.com/office/drawing/2014/main" id="{F531692E-6125-A0C9-AFAE-FEFC9B7C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445" y="2059449"/>
            <a:ext cx="1945532" cy="729575"/>
          </a:xfrm>
          <a:prstGeom prst="rect">
            <a:avLst/>
          </a:prstGeom>
        </p:spPr>
      </p:pic>
      <p:pic>
        <p:nvPicPr>
          <p:cNvPr id="10" name="Picture 11" descr="solovyov_2">
            <a:extLst>
              <a:ext uri="{FF2B5EF4-FFF2-40B4-BE49-F238E27FC236}">
                <a16:creationId xmlns:a16="http://schemas.microsoft.com/office/drawing/2014/main" id="{6A359B74-9541-8332-46CE-F4F5B0195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967" y="1687565"/>
            <a:ext cx="1473345" cy="147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Nigel">
            <a:extLst>
              <a:ext uri="{FF2B5EF4-FFF2-40B4-BE49-F238E27FC236}">
                <a16:creationId xmlns:a16="http://schemas.microsoft.com/office/drawing/2014/main" id="{FC6E3616-DFA0-182E-740E-67CA1A646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16" y="1688638"/>
            <a:ext cx="1066229" cy="147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10F5712-5011-3542-917C-216FD36A2F3C}"/>
              </a:ext>
            </a:extLst>
          </p:cNvPr>
          <p:cNvSpPr txBox="1"/>
          <p:nvPr/>
        </p:nvSpPr>
        <p:spPr>
          <a:xfrm>
            <a:off x="690466" y="1079447"/>
            <a:ext cx="10290110" cy="369332"/>
          </a:xfrm>
          <a:prstGeom prst="rect">
            <a:avLst/>
          </a:prstGeom>
          <a:noFill/>
        </p:spPr>
        <p:txBody>
          <a:bodyPr wrap="square" rtlCol="0">
            <a:spAutoFit/>
          </a:bodyPr>
          <a:lstStyle/>
          <a:p>
            <a:r>
              <a:rPr lang="en-US" dirty="0"/>
              <a:t>DATABASES: Milan </a:t>
            </a:r>
            <a:r>
              <a:rPr lang="sr-Latn-RS" dirty="0"/>
              <a:t>Dimitrijević, Darko Jevremović, Vladimir Srećković, Veljko Vujičić, ...</a:t>
            </a:r>
            <a:endParaRPr lang="en-US" dirty="0"/>
          </a:p>
        </p:txBody>
      </p:sp>
      <p:pic>
        <p:nvPicPr>
          <p:cNvPr id="13" name="Picture 22" descr="vamdc_logo2">
            <a:extLst>
              <a:ext uri="{FF2B5EF4-FFF2-40B4-BE49-F238E27FC236}">
                <a16:creationId xmlns:a16="http://schemas.microsoft.com/office/drawing/2014/main" id="{6DB5B000-9D10-55B0-8259-FB066633C5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7100" y="1893781"/>
            <a:ext cx="1743815" cy="126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B5E3965A-878E-55E9-DD62-880E810EAC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7054" y="1687566"/>
            <a:ext cx="1158875" cy="1473344"/>
          </a:xfrm>
          <a:prstGeom prst="rect">
            <a:avLst/>
          </a:prstGeom>
        </p:spPr>
      </p:pic>
      <p:sp>
        <p:nvSpPr>
          <p:cNvPr id="16" name="TextBox 15">
            <a:extLst>
              <a:ext uri="{FF2B5EF4-FFF2-40B4-BE49-F238E27FC236}">
                <a16:creationId xmlns:a16="http://schemas.microsoft.com/office/drawing/2014/main" id="{96FE9346-316C-C9A3-D758-4C1478AD5773}"/>
              </a:ext>
            </a:extLst>
          </p:cNvPr>
          <p:cNvSpPr txBox="1"/>
          <p:nvPr/>
        </p:nvSpPr>
        <p:spPr>
          <a:xfrm>
            <a:off x="401216" y="4100393"/>
            <a:ext cx="10290110" cy="369332"/>
          </a:xfrm>
          <a:prstGeom prst="rect">
            <a:avLst/>
          </a:prstGeom>
          <a:noFill/>
        </p:spPr>
        <p:txBody>
          <a:bodyPr wrap="square" rtlCol="0">
            <a:spAutoFit/>
          </a:bodyPr>
          <a:lstStyle/>
          <a:p>
            <a:r>
              <a:rPr lang="sr-Latn-RS" dirty="0"/>
              <a:t>IPB – LACP team</a:t>
            </a:r>
            <a:endParaRPr lang="en-US" dirty="0"/>
          </a:p>
        </p:txBody>
      </p:sp>
      <p:pic>
        <p:nvPicPr>
          <p:cNvPr id="18" name="Picture 17">
            <a:extLst>
              <a:ext uri="{FF2B5EF4-FFF2-40B4-BE49-F238E27FC236}">
                <a16:creationId xmlns:a16="http://schemas.microsoft.com/office/drawing/2014/main" id="{EEEA0752-73E2-977B-41A1-361940219B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578796"/>
            <a:ext cx="12192000" cy="2279204"/>
          </a:xfrm>
          <a:prstGeom prst="rect">
            <a:avLst/>
          </a:prstGeom>
        </p:spPr>
      </p:pic>
      <p:pic>
        <p:nvPicPr>
          <p:cNvPr id="20" name="Picture 19">
            <a:extLst>
              <a:ext uri="{FF2B5EF4-FFF2-40B4-BE49-F238E27FC236}">
                <a16:creationId xmlns:a16="http://schemas.microsoft.com/office/drawing/2014/main" id="{6CB54A49-D0BB-6783-1BEC-A1222B8022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0312" y="2211348"/>
            <a:ext cx="2298282" cy="577676"/>
          </a:xfrm>
          <a:prstGeom prst="rect">
            <a:avLst/>
          </a:prstGeom>
        </p:spPr>
      </p:pic>
      <p:pic>
        <p:nvPicPr>
          <p:cNvPr id="22" name="Picture 21">
            <a:extLst>
              <a:ext uri="{FF2B5EF4-FFF2-40B4-BE49-F238E27FC236}">
                <a16:creationId xmlns:a16="http://schemas.microsoft.com/office/drawing/2014/main" id="{A0D45C03-146A-F4A6-724C-0B00AC2EE0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60915" y="1122605"/>
            <a:ext cx="2118031" cy="2755162"/>
          </a:xfrm>
          <a:prstGeom prst="rect">
            <a:avLst/>
          </a:prstGeom>
        </p:spPr>
      </p:pic>
      <p:sp>
        <p:nvSpPr>
          <p:cNvPr id="24" name="TextBox 23">
            <a:extLst>
              <a:ext uri="{FF2B5EF4-FFF2-40B4-BE49-F238E27FC236}">
                <a16:creationId xmlns:a16="http://schemas.microsoft.com/office/drawing/2014/main" id="{CFF068C5-038E-E6BE-FEAF-ADE6981B6ABE}"/>
              </a:ext>
            </a:extLst>
          </p:cNvPr>
          <p:cNvSpPr txBox="1"/>
          <p:nvPr/>
        </p:nvSpPr>
        <p:spPr>
          <a:xfrm>
            <a:off x="10073969" y="4002866"/>
            <a:ext cx="2118031" cy="369332"/>
          </a:xfrm>
          <a:prstGeom prst="rect">
            <a:avLst/>
          </a:prstGeom>
          <a:noFill/>
        </p:spPr>
        <p:txBody>
          <a:bodyPr wrap="square" rtlCol="0">
            <a:spAutoFit/>
          </a:bodyPr>
          <a:lstStyle/>
          <a:p>
            <a:r>
              <a:rPr lang="sr-Latn-RS" dirty="0"/>
              <a:t>†Michael Brunger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069B-E28D-9443-6618-B90FE4ACC19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37F076-A81F-3F20-5693-572FB92F8E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962" y="2183363"/>
            <a:ext cx="8246543" cy="2892444"/>
          </a:xfrm>
        </p:spPr>
      </p:pic>
    </p:spTree>
    <p:extLst>
      <p:ext uri="{BB962C8B-B14F-4D97-AF65-F5344CB8AC3E}">
        <p14:creationId xmlns:p14="http://schemas.microsoft.com/office/powerpoint/2010/main" val="80072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Instead of acknowledging all people who have been working on databases </a:t>
            </a:r>
            <a:endParaRPr lang="en-GB" dirty="0"/>
          </a:p>
        </p:txBody>
      </p:sp>
      <p:sp>
        <p:nvSpPr>
          <p:cNvPr id="4" name="Subtitle 3"/>
          <p:cNvSpPr>
            <a:spLocks noGrp="1"/>
          </p:cNvSpPr>
          <p:nvPr>
            <p:ph type="subTitle" idx="1"/>
          </p:nvPr>
        </p:nvSpPr>
        <p:spPr/>
        <p:txBody>
          <a:bodyPr/>
          <a:lstStyle/>
          <a:p>
            <a:endParaRPr lang="en-GB" dirty="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C3B4ED9-10E2-419B-9F30-F871E1487486}" type="slidenum">
              <a:rPr lang="en-US" altLang="en-US" sz="1400">
                <a:solidFill>
                  <a:srgbClr val="000000"/>
                </a:solidFill>
              </a:rPr>
              <a:pPr>
                <a:spcBef>
                  <a:spcPct val="0"/>
                </a:spcBef>
                <a:buClrTx/>
                <a:buSzTx/>
                <a:buFontTx/>
                <a:buNone/>
              </a:pPr>
              <a:t>35</a:t>
            </a:fld>
            <a:endParaRPr lang="en-US" altLang="en-US" sz="1400">
              <a:solidFill>
                <a:srgbClr val="000000"/>
              </a:solidFill>
            </a:endParaRPr>
          </a:p>
        </p:txBody>
      </p:sp>
      <p:pic>
        <p:nvPicPr>
          <p:cNvPr id="2" name="Picture 26" descr="Petrusevski_Branko">
            <a:extLst>
              <a:ext uri="{FF2B5EF4-FFF2-40B4-BE49-F238E27FC236}">
                <a16:creationId xmlns:a16="http://schemas.microsoft.com/office/drawing/2014/main" id="{FCCEABFB-08E2-1466-01F0-6C2FB0CF7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404" y="5257800"/>
            <a:ext cx="1011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a:extLst>
              <a:ext uri="{FF2B5EF4-FFF2-40B4-BE49-F238E27FC236}">
                <a16:creationId xmlns:a16="http://schemas.microsoft.com/office/drawing/2014/main" id="{EF0943F7-13C8-E803-4DF9-9F39144EC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749" y="5244238"/>
            <a:ext cx="13779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3">
            <a:extLst>
              <a:ext uri="{FF2B5EF4-FFF2-40B4-BE49-F238E27FC236}">
                <a16:creationId xmlns:a16="http://schemas.microsoft.com/office/drawing/2014/main" id="{8554C485-106D-5BA7-6B8B-0A2FC4267C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474" y="5244238"/>
            <a:ext cx="118268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4">
            <a:extLst>
              <a:ext uri="{FF2B5EF4-FFF2-40B4-BE49-F238E27FC236}">
                <a16:creationId xmlns:a16="http://schemas.microsoft.com/office/drawing/2014/main" id="{B2003431-E61B-1797-E234-37B9EAA9E2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3349" y="5244238"/>
            <a:ext cx="116363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7">
            <a:extLst>
              <a:ext uri="{FF2B5EF4-FFF2-40B4-BE49-F238E27FC236}">
                <a16:creationId xmlns:a16="http://schemas.microsoft.com/office/drawing/2014/main" id="{299EF756-5AF1-19CD-CC96-3194A40B3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662" y="3518762"/>
            <a:ext cx="909638" cy="12239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D2BA3BCD-47DA-1C35-3766-72D2334813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988" y="35052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a:extLst>
              <a:ext uri="{FF2B5EF4-FFF2-40B4-BE49-F238E27FC236}">
                <a16:creationId xmlns:a16="http://schemas.microsoft.com/office/drawing/2014/main" id="{E4B73E8A-3D05-D502-C9A0-5B2A524B5D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8052" y="351876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2">
            <a:extLst>
              <a:ext uri="{FF2B5EF4-FFF2-40B4-BE49-F238E27FC236}">
                <a16:creationId xmlns:a16="http://schemas.microsoft.com/office/drawing/2014/main" id="{8C5BDA1E-BDCC-E55F-E5D4-18B811BFF5B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7405" y="3505250"/>
            <a:ext cx="1024692" cy="12327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a:extLst>
              <a:ext uri="{FF2B5EF4-FFF2-40B4-BE49-F238E27FC236}">
                <a16:creationId xmlns:a16="http://schemas.microsoft.com/office/drawing/2014/main" id="{4C547320-3DA0-FF19-7224-89CFFE0410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67099" y="5244238"/>
            <a:ext cx="1310046" cy="15220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8ED3AFF-17A8-2E8E-E9BF-D73CB81E1C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07251" y="3505200"/>
            <a:ext cx="1219200" cy="1219200"/>
          </a:xfrm>
          <a:prstGeom prst="rect">
            <a:avLst/>
          </a:prstGeom>
        </p:spPr>
      </p:pic>
      <p:pic>
        <p:nvPicPr>
          <p:cNvPr id="18" name="Picture 26" descr="Petrusevski_Branko">
            <a:extLst>
              <a:ext uri="{FF2B5EF4-FFF2-40B4-BE49-F238E27FC236}">
                <a16:creationId xmlns:a16="http://schemas.microsoft.com/office/drawing/2014/main" id="{1A3D7355-7986-DED2-9990-82CBC53C8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708" y="5244238"/>
            <a:ext cx="1011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7">
            <a:extLst>
              <a:ext uri="{FF2B5EF4-FFF2-40B4-BE49-F238E27FC236}">
                <a16:creationId xmlns:a16="http://schemas.microsoft.com/office/drawing/2014/main" id="{4C555C17-46CA-A0FE-9EB9-9CD3229844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7508" y="5244238"/>
            <a:ext cx="11922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3">
            <a:extLst>
              <a:ext uri="{FF2B5EF4-FFF2-40B4-BE49-F238E27FC236}">
                <a16:creationId xmlns:a16="http://schemas.microsoft.com/office/drawing/2014/main" id="{9C8CF6F1-F856-8D5E-C366-1EC97CEA29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25440" y="3491638"/>
            <a:ext cx="996944" cy="13100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5">
            <a:extLst>
              <a:ext uri="{FF2B5EF4-FFF2-40B4-BE49-F238E27FC236}">
                <a16:creationId xmlns:a16="http://schemas.microsoft.com/office/drawing/2014/main" id="{9F1589B8-1930-DB65-AF17-AA3435C3BD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29662" y="3505200"/>
            <a:ext cx="1068388"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7">
            <a:extLst>
              <a:ext uri="{FF2B5EF4-FFF2-40B4-BE49-F238E27FC236}">
                <a16:creationId xmlns:a16="http://schemas.microsoft.com/office/drawing/2014/main" id="{62173B92-A72C-9251-9299-3A7528ED5C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0966" y="3505200"/>
            <a:ext cx="909638" cy="12239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ED189EFF-6BDD-BBA4-35D0-56E321CD7D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2502" y="350043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3">
            <a:extLst>
              <a:ext uri="{FF2B5EF4-FFF2-40B4-BE49-F238E27FC236}">
                <a16:creationId xmlns:a16="http://schemas.microsoft.com/office/drawing/2014/main" id="{0C448E3D-F91D-203D-140E-28BA9C1A42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9356" y="35052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2">
            <a:extLst>
              <a:ext uri="{FF2B5EF4-FFF2-40B4-BE49-F238E27FC236}">
                <a16:creationId xmlns:a16="http://schemas.microsoft.com/office/drawing/2014/main" id="{D2506A5A-78AE-2948-A8A9-3FBE58E3493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8709" y="3491688"/>
            <a:ext cx="1024692" cy="123271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007AE74-8513-9679-30FF-CFD8E43D81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70172" y="3511981"/>
            <a:ext cx="1219200" cy="1219200"/>
          </a:xfrm>
          <a:prstGeom prst="rect">
            <a:avLst/>
          </a:prstGeom>
        </p:spPr>
      </p:pic>
      <p:pic>
        <p:nvPicPr>
          <p:cNvPr id="27" name="Picture 4">
            <a:extLst>
              <a:ext uri="{FF2B5EF4-FFF2-40B4-BE49-F238E27FC236}">
                <a16:creationId xmlns:a16="http://schemas.microsoft.com/office/drawing/2014/main" id="{CDF4C5FF-56E3-7690-0DF9-CC38C97D766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26163" y="211170"/>
            <a:ext cx="8826759"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50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7B0A74-A92C-4769-CCAB-A0EDD0CC8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4551"/>
            <a:ext cx="12192000" cy="5748897"/>
          </a:xfrm>
          <a:prstGeom prst="rect">
            <a:avLst/>
          </a:prstGeom>
        </p:spPr>
      </p:pic>
    </p:spTree>
    <p:extLst>
      <p:ext uri="{BB962C8B-B14F-4D97-AF65-F5344CB8AC3E}">
        <p14:creationId xmlns:p14="http://schemas.microsoft.com/office/powerpoint/2010/main" val="325111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A91F-5F37-4E67-F115-DB0F524A2765}"/>
              </a:ext>
            </a:extLst>
          </p:cNvPr>
          <p:cNvSpPr>
            <a:spLocks noGrp="1"/>
          </p:cNvSpPr>
          <p:nvPr>
            <p:ph type="title"/>
          </p:nvPr>
        </p:nvSpPr>
        <p:spPr>
          <a:xfrm>
            <a:off x="838200" y="365125"/>
            <a:ext cx="6644952" cy="1325563"/>
          </a:xfrm>
        </p:spPr>
        <p:txBody>
          <a:bodyPr>
            <a:normAutofit/>
          </a:bodyPr>
          <a:lstStyle/>
          <a:p>
            <a:r>
              <a:rPr lang="en-US" dirty="0">
                <a:solidFill>
                  <a:srgbClr val="FF0000"/>
                </a:solidFill>
              </a:rPr>
              <a:t>COST</a:t>
            </a:r>
            <a:r>
              <a:rPr lang="en-US" dirty="0"/>
              <a:t> – </a:t>
            </a:r>
            <a:r>
              <a:rPr lang="en-US" dirty="0">
                <a:solidFill>
                  <a:srgbClr val="FF0000"/>
                </a:solidFill>
              </a:rPr>
              <a:t>C</a:t>
            </a:r>
            <a:r>
              <a:rPr lang="en-US" dirty="0"/>
              <a:t>o-</a:t>
            </a:r>
            <a:r>
              <a:rPr lang="en-US" dirty="0">
                <a:solidFill>
                  <a:srgbClr val="FF0000"/>
                </a:solidFill>
              </a:rPr>
              <a:t>O</a:t>
            </a:r>
            <a:r>
              <a:rPr lang="en-US" dirty="0"/>
              <a:t>peration in </a:t>
            </a:r>
            <a:r>
              <a:rPr lang="en-US" dirty="0">
                <a:solidFill>
                  <a:srgbClr val="FF0000"/>
                </a:solidFill>
              </a:rPr>
              <a:t>S</a:t>
            </a:r>
            <a:r>
              <a:rPr lang="en-US" dirty="0"/>
              <a:t>cience and </a:t>
            </a:r>
            <a:r>
              <a:rPr lang="en-US" dirty="0">
                <a:solidFill>
                  <a:srgbClr val="FF0000"/>
                </a:solidFill>
              </a:rPr>
              <a:t>T</a:t>
            </a:r>
            <a:r>
              <a:rPr lang="en-US" dirty="0"/>
              <a:t>echnology</a:t>
            </a:r>
          </a:p>
        </p:txBody>
      </p:sp>
      <p:sp>
        <p:nvSpPr>
          <p:cNvPr id="3" name="Content Placeholder 2">
            <a:extLst>
              <a:ext uri="{FF2B5EF4-FFF2-40B4-BE49-F238E27FC236}">
                <a16:creationId xmlns:a16="http://schemas.microsoft.com/office/drawing/2014/main" id="{B4BCF094-C0F7-6BB1-E367-9237137B441F}"/>
              </a:ext>
            </a:extLst>
          </p:cNvPr>
          <p:cNvSpPr>
            <a:spLocks noGrp="1"/>
          </p:cNvSpPr>
          <p:nvPr>
            <p:ph idx="1"/>
          </p:nvPr>
        </p:nvSpPr>
        <p:spPr>
          <a:xfrm>
            <a:off x="838200" y="1825625"/>
            <a:ext cx="6887547" cy="4351338"/>
          </a:xfrm>
        </p:spPr>
        <p:txBody>
          <a:bodyPr>
            <a:normAutofit/>
          </a:bodyPr>
          <a:lstStyle/>
          <a:p>
            <a:r>
              <a:rPr lang="en-US" sz="1800" dirty="0"/>
              <a:t>Establish in 1971</a:t>
            </a:r>
          </a:p>
          <a:p>
            <a:r>
              <a:rPr lang="en-US" sz="1800" dirty="0"/>
              <a:t>Nowadays: 41 Full Members, 1 Cooperating Member and 1 Partner Member</a:t>
            </a:r>
          </a:p>
          <a:p>
            <a:r>
              <a:rPr lang="en-US" sz="1800" dirty="0"/>
              <a:t>COST Actions – networking consortia funded for 4 years</a:t>
            </a:r>
          </a:p>
        </p:txBody>
      </p:sp>
      <p:sp>
        <p:nvSpPr>
          <p:cNvPr id="4" name="Slide Number Placeholder 5">
            <a:extLst>
              <a:ext uri="{FF2B5EF4-FFF2-40B4-BE49-F238E27FC236}">
                <a16:creationId xmlns:a16="http://schemas.microsoft.com/office/drawing/2014/main" id="{6A4C8232-7CC5-043C-D8F1-CF654435558C}"/>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D551E-57EC-4A4C-91DD-649DD69798C0}" type="slidenum">
              <a:rPr lang="en-US" altLang="en-US"/>
              <a:pPr eaLnBrk="1" hangingPunct="1"/>
              <a:t>5</a:t>
            </a:fld>
            <a:endParaRPr lang="en-US" altLang="en-US"/>
          </a:p>
        </p:txBody>
      </p:sp>
      <p:pic>
        <p:nvPicPr>
          <p:cNvPr id="7" name="Graphic 6">
            <a:extLst>
              <a:ext uri="{FF2B5EF4-FFF2-40B4-BE49-F238E27FC236}">
                <a16:creationId xmlns:a16="http://schemas.microsoft.com/office/drawing/2014/main" id="{844EC6F0-5FE1-9B4D-A945-503F7C2EB5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0781" y="244811"/>
            <a:ext cx="3501893" cy="1445877"/>
          </a:xfrm>
          <a:prstGeom prst="rect">
            <a:avLst/>
          </a:prstGeom>
        </p:spPr>
      </p:pic>
    </p:spTree>
    <p:extLst>
      <p:ext uri="{BB962C8B-B14F-4D97-AF65-F5344CB8AC3E}">
        <p14:creationId xmlns:p14="http://schemas.microsoft.com/office/powerpoint/2010/main" val="295195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A91F-5F37-4E67-F115-DB0F524A2765}"/>
              </a:ext>
            </a:extLst>
          </p:cNvPr>
          <p:cNvSpPr>
            <a:spLocks noGrp="1"/>
          </p:cNvSpPr>
          <p:nvPr>
            <p:ph type="title"/>
          </p:nvPr>
        </p:nvSpPr>
        <p:spPr>
          <a:xfrm>
            <a:off x="838200" y="365125"/>
            <a:ext cx="6644952" cy="1325563"/>
          </a:xfrm>
        </p:spPr>
        <p:txBody>
          <a:bodyPr>
            <a:normAutofit/>
          </a:bodyPr>
          <a:lstStyle/>
          <a:p>
            <a:r>
              <a:rPr lang="en-US" dirty="0">
                <a:solidFill>
                  <a:srgbClr val="FF0000"/>
                </a:solidFill>
              </a:rPr>
              <a:t>COST</a:t>
            </a:r>
            <a:r>
              <a:rPr lang="en-US" dirty="0"/>
              <a:t> – </a:t>
            </a:r>
            <a:r>
              <a:rPr lang="en-US" dirty="0">
                <a:solidFill>
                  <a:srgbClr val="FF0000"/>
                </a:solidFill>
              </a:rPr>
              <a:t>C</a:t>
            </a:r>
            <a:r>
              <a:rPr lang="en-US" dirty="0"/>
              <a:t>o-</a:t>
            </a:r>
            <a:r>
              <a:rPr lang="en-US" dirty="0">
                <a:solidFill>
                  <a:srgbClr val="FF0000"/>
                </a:solidFill>
              </a:rPr>
              <a:t>O</a:t>
            </a:r>
            <a:r>
              <a:rPr lang="en-US" dirty="0"/>
              <a:t>peration in </a:t>
            </a:r>
            <a:r>
              <a:rPr lang="en-US" dirty="0">
                <a:solidFill>
                  <a:srgbClr val="FF0000"/>
                </a:solidFill>
              </a:rPr>
              <a:t>S</a:t>
            </a:r>
            <a:r>
              <a:rPr lang="en-US" dirty="0"/>
              <a:t>cience and </a:t>
            </a:r>
            <a:r>
              <a:rPr lang="en-US" dirty="0">
                <a:solidFill>
                  <a:srgbClr val="FF0000"/>
                </a:solidFill>
              </a:rPr>
              <a:t>T</a:t>
            </a:r>
            <a:r>
              <a:rPr lang="en-US" dirty="0"/>
              <a:t>echnology</a:t>
            </a:r>
          </a:p>
        </p:txBody>
      </p:sp>
      <p:sp>
        <p:nvSpPr>
          <p:cNvPr id="3" name="Content Placeholder 2">
            <a:extLst>
              <a:ext uri="{FF2B5EF4-FFF2-40B4-BE49-F238E27FC236}">
                <a16:creationId xmlns:a16="http://schemas.microsoft.com/office/drawing/2014/main" id="{B4BCF094-C0F7-6BB1-E367-9237137B441F}"/>
              </a:ext>
            </a:extLst>
          </p:cNvPr>
          <p:cNvSpPr>
            <a:spLocks noGrp="1"/>
          </p:cNvSpPr>
          <p:nvPr>
            <p:ph idx="1"/>
          </p:nvPr>
        </p:nvSpPr>
        <p:spPr>
          <a:xfrm>
            <a:off x="838200" y="1825625"/>
            <a:ext cx="6887547" cy="4351338"/>
          </a:xfrm>
        </p:spPr>
        <p:txBody>
          <a:bodyPr>
            <a:normAutofit/>
          </a:bodyPr>
          <a:lstStyle/>
          <a:p>
            <a:r>
              <a:rPr lang="en-US" sz="1800" dirty="0"/>
              <a:t>Establish in 1971</a:t>
            </a:r>
          </a:p>
          <a:p>
            <a:r>
              <a:rPr lang="en-US" sz="1800" dirty="0"/>
              <a:t>Nowadays: 41 Full Members, 1 Cooperating Member and 1 Partner Member</a:t>
            </a:r>
          </a:p>
          <a:p>
            <a:r>
              <a:rPr lang="en-US" sz="1800" dirty="0"/>
              <a:t>COST Actions – networking consortia funded for 4 years</a:t>
            </a:r>
          </a:p>
          <a:p>
            <a:r>
              <a:rPr lang="en-US" sz="1800" dirty="0"/>
              <a:t>P9 Action RADAM – Radiation Damage in Biomolecular Systems (2003-2007) Chair Nigel J Mason</a:t>
            </a:r>
          </a:p>
          <a:p>
            <a:pPr lvl="1"/>
            <a:r>
              <a:rPr lang="en-US" sz="1400" dirty="0"/>
              <a:t>“The main objective is to obtain a detailed understanding of the fundamental interaction processes for different types of incident radiation that occur from the initial deposition of radiative energy to the formation of radiation damage in biological material.”</a:t>
            </a:r>
          </a:p>
        </p:txBody>
      </p:sp>
      <p:sp>
        <p:nvSpPr>
          <p:cNvPr id="4" name="Slide Number Placeholder 5">
            <a:extLst>
              <a:ext uri="{FF2B5EF4-FFF2-40B4-BE49-F238E27FC236}">
                <a16:creationId xmlns:a16="http://schemas.microsoft.com/office/drawing/2014/main" id="{6A4C8232-7CC5-043C-D8F1-CF654435558C}"/>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D551E-57EC-4A4C-91DD-649DD69798C0}" type="slidenum">
              <a:rPr lang="en-US" altLang="en-US"/>
              <a:pPr eaLnBrk="1" hangingPunct="1"/>
              <a:t>6</a:t>
            </a:fld>
            <a:endParaRPr lang="en-US" altLang="en-US"/>
          </a:p>
        </p:txBody>
      </p:sp>
      <p:pic>
        <p:nvPicPr>
          <p:cNvPr id="7" name="Graphic 6">
            <a:extLst>
              <a:ext uri="{FF2B5EF4-FFF2-40B4-BE49-F238E27FC236}">
                <a16:creationId xmlns:a16="http://schemas.microsoft.com/office/drawing/2014/main" id="{844EC6F0-5FE1-9B4D-A945-503F7C2EB5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0781" y="244811"/>
            <a:ext cx="3501893" cy="1445877"/>
          </a:xfrm>
          <a:prstGeom prst="rect">
            <a:avLst/>
          </a:prstGeom>
        </p:spPr>
      </p:pic>
      <p:pic>
        <p:nvPicPr>
          <p:cNvPr id="8" name="Picture 7">
            <a:extLst>
              <a:ext uri="{FF2B5EF4-FFF2-40B4-BE49-F238E27FC236}">
                <a16:creationId xmlns:a16="http://schemas.microsoft.com/office/drawing/2014/main" id="{870A8D75-6FCC-B536-829A-D03D1A344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177" y="2692170"/>
            <a:ext cx="3500497" cy="1312687"/>
          </a:xfrm>
          <a:prstGeom prst="rect">
            <a:avLst/>
          </a:prstGeom>
        </p:spPr>
      </p:pic>
    </p:spTree>
    <p:extLst>
      <p:ext uri="{BB962C8B-B14F-4D97-AF65-F5344CB8AC3E}">
        <p14:creationId xmlns:p14="http://schemas.microsoft.com/office/powerpoint/2010/main" val="286089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A91F-5F37-4E67-F115-DB0F524A2765}"/>
              </a:ext>
            </a:extLst>
          </p:cNvPr>
          <p:cNvSpPr>
            <a:spLocks noGrp="1"/>
          </p:cNvSpPr>
          <p:nvPr>
            <p:ph type="title"/>
          </p:nvPr>
        </p:nvSpPr>
        <p:spPr>
          <a:xfrm>
            <a:off x="838200" y="365125"/>
            <a:ext cx="6644952" cy="1325563"/>
          </a:xfrm>
        </p:spPr>
        <p:txBody>
          <a:bodyPr>
            <a:normAutofit/>
          </a:bodyPr>
          <a:lstStyle/>
          <a:p>
            <a:r>
              <a:rPr lang="en-US" dirty="0">
                <a:solidFill>
                  <a:srgbClr val="FF0000"/>
                </a:solidFill>
              </a:rPr>
              <a:t>COST</a:t>
            </a:r>
            <a:r>
              <a:rPr lang="en-US" dirty="0"/>
              <a:t> – </a:t>
            </a:r>
            <a:r>
              <a:rPr lang="en-US" dirty="0">
                <a:solidFill>
                  <a:srgbClr val="FF0000"/>
                </a:solidFill>
              </a:rPr>
              <a:t>C</a:t>
            </a:r>
            <a:r>
              <a:rPr lang="en-US" dirty="0"/>
              <a:t>o-</a:t>
            </a:r>
            <a:r>
              <a:rPr lang="en-US" dirty="0">
                <a:solidFill>
                  <a:srgbClr val="FF0000"/>
                </a:solidFill>
              </a:rPr>
              <a:t>O</a:t>
            </a:r>
            <a:r>
              <a:rPr lang="en-US" dirty="0"/>
              <a:t>peration in </a:t>
            </a:r>
            <a:r>
              <a:rPr lang="en-US" dirty="0">
                <a:solidFill>
                  <a:srgbClr val="FF0000"/>
                </a:solidFill>
              </a:rPr>
              <a:t>S</a:t>
            </a:r>
            <a:r>
              <a:rPr lang="en-US" dirty="0"/>
              <a:t>cience and </a:t>
            </a:r>
            <a:r>
              <a:rPr lang="en-US" dirty="0">
                <a:solidFill>
                  <a:srgbClr val="FF0000"/>
                </a:solidFill>
              </a:rPr>
              <a:t>T</a:t>
            </a:r>
            <a:r>
              <a:rPr lang="en-US" dirty="0"/>
              <a:t>echnology</a:t>
            </a:r>
          </a:p>
        </p:txBody>
      </p:sp>
      <p:sp>
        <p:nvSpPr>
          <p:cNvPr id="3" name="Content Placeholder 2">
            <a:extLst>
              <a:ext uri="{FF2B5EF4-FFF2-40B4-BE49-F238E27FC236}">
                <a16:creationId xmlns:a16="http://schemas.microsoft.com/office/drawing/2014/main" id="{B4BCF094-C0F7-6BB1-E367-9237137B441F}"/>
              </a:ext>
            </a:extLst>
          </p:cNvPr>
          <p:cNvSpPr>
            <a:spLocks noGrp="1"/>
          </p:cNvSpPr>
          <p:nvPr>
            <p:ph idx="1"/>
          </p:nvPr>
        </p:nvSpPr>
        <p:spPr>
          <a:xfrm>
            <a:off x="838200" y="1825625"/>
            <a:ext cx="6887547" cy="4351338"/>
          </a:xfrm>
        </p:spPr>
        <p:txBody>
          <a:bodyPr>
            <a:normAutofit/>
          </a:bodyPr>
          <a:lstStyle/>
          <a:p>
            <a:r>
              <a:rPr lang="en-US" sz="1800" dirty="0"/>
              <a:t>Establish in 1971</a:t>
            </a:r>
          </a:p>
          <a:p>
            <a:r>
              <a:rPr lang="en-US" sz="1800" dirty="0"/>
              <a:t>Nowadays: 41 Full Members, 1 Cooperating Member and 1 Partner Member</a:t>
            </a:r>
          </a:p>
          <a:p>
            <a:r>
              <a:rPr lang="en-US" sz="1800" dirty="0"/>
              <a:t>COST Actions – networking consortia funded for 4 years</a:t>
            </a:r>
          </a:p>
          <a:p>
            <a:r>
              <a:rPr lang="en-US" sz="1800" dirty="0"/>
              <a:t>P9 Action RADAM – Radiation Damage in Biomolecular Systems (2003-2007) Chair Nigel J Mason</a:t>
            </a:r>
          </a:p>
          <a:p>
            <a:pPr lvl="1"/>
            <a:r>
              <a:rPr lang="en-US" sz="1400" dirty="0"/>
              <a:t>“The main objective is to obtain a detailed understanding of the fundamental interaction processes for different types of incident radiation that occur from the initial deposition of radiative energy to the formation of radiation damage in biological material.”</a:t>
            </a:r>
          </a:p>
          <a:p>
            <a:r>
              <a:rPr lang="en-US" sz="1800" dirty="0"/>
              <a:t>MP1002 - Nano-IBCT: Nano-scale insights in ion beam cancer therapy (2010-2014) Chair Andrey </a:t>
            </a:r>
            <a:r>
              <a:rPr lang="en-US" sz="1800" dirty="0" err="1"/>
              <a:t>Solov’yov</a:t>
            </a:r>
            <a:endParaRPr lang="en-US" sz="1800" dirty="0"/>
          </a:p>
          <a:p>
            <a:pPr lvl="1"/>
            <a:r>
              <a:rPr lang="en-US" sz="1400" dirty="0"/>
              <a:t>“...aims to combine, using a multiscale approach, the unique experimental and theoretical expertise to acquire greater insight at the nanoscopic and molecular level into radiation damage induced by ion impact.”</a:t>
            </a:r>
            <a:br>
              <a:rPr lang="en-US" sz="1400" dirty="0"/>
            </a:br>
            <a:endParaRPr lang="en-US" sz="1400" dirty="0"/>
          </a:p>
        </p:txBody>
      </p:sp>
      <p:sp>
        <p:nvSpPr>
          <p:cNvPr id="4" name="Slide Number Placeholder 5">
            <a:extLst>
              <a:ext uri="{FF2B5EF4-FFF2-40B4-BE49-F238E27FC236}">
                <a16:creationId xmlns:a16="http://schemas.microsoft.com/office/drawing/2014/main" id="{6A4C8232-7CC5-043C-D8F1-CF654435558C}"/>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D551E-57EC-4A4C-91DD-649DD69798C0}" type="slidenum">
              <a:rPr lang="en-US" altLang="en-US"/>
              <a:pPr eaLnBrk="1" hangingPunct="1"/>
              <a:t>7</a:t>
            </a:fld>
            <a:endParaRPr lang="en-US" altLang="en-US"/>
          </a:p>
        </p:txBody>
      </p:sp>
      <p:pic>
        <p:nvPicPr>
          <p:cNvPr id="7" name="Graphic 6">
            <a:extLst>
              <a:ext uri="{FF2B5EF4-FFF2-40B4-BE49-F238E27FC236}">
                <a16:creationId xmlns:a16="http://schemas.microsoft.com/office/drawing/2014/main" id="{844EC6F0-5FE1-9B4D-A945-503F7C2EB5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0781" y="244811"/>
            <a:ext cx="3501893" cy="1445877"/>
          </a:xfrm>
          <a:prstGeom prst="rect">
            <a:avLst/>
          </a:prstGeom>
        </p:spPr>
      </p:pic>
      <p:pic>
        <p:nvPicPr>
          <p:cNvPr id="8" name="Picture 7">
            <a:extLst>
              <a:ext uri="{FF2B5EF4-FFF2-40B4-BE49-F238E27FC236}">
                <a16:creationId xmlns:a16="http://schemas.microsoft.com/office/drawing/2014/main" id="{870A8D75-6FCC-B536-829A-D03D1A344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177" y="2692170"/>
            <a:ext cx="3500497" cy="1312687"/>
          </a:xfrm>
          <a:prstGeom prst="rect">
            <a:avLst/>
          </a:prstGeom>
        </p:spPr>
      </p:pic>
      <p:pic>
        <p:nvPicPr>
          <p:cNvPr id="9" name="Picture 8">
            <a:extLst>
              <a:ext uri="{FF2B5EF4-FFF2-40B4-BE49-F238E27FC236}">
                <a16:creationId xmlns:a16="http://schemas.microsoft.com/office/drawing/2014/main" id="{8D64752D-3110-DDA0-DEF9-A75DC90D95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1973" y="5871973"/>
            <a:ext cx="3500497" cy="879854"/>
          </a:xfrm>
          <a:prstGeom prst="rect">
            <a:avLst/>
          </a:prstGeom>
        </p:spPr>
      </p:pic>
      <p:pic>
        <p:nvPicPr>
          <p:cNvPr id="13" name="Picture 12">
            <a:extLst>
              <a:ext uri="{FF2B5EF4-FFF2-40B4-BE49-F238E27FC236}">
                <a16:creationId xmlns:a16="http://schemas.microsoft.com/office/drawing/2014/main" id="{6ED2BEE4-C62C-53FF-82CE-D553EAA5B9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0781" y="4285903"/>
            <a:ext cx="3500497" cy="2435572"/>
          </a:xfrm>
          <a:prstGeom prst="rect">
            <a:avLst/>
          </a:prstGeom>
        </p:spPr>
      </p:pic>
      <p:pic>
        <p:nvPicPr>
          <p:cNvPr id="5" name="Picture 30">
            <a:extLst>
              <a:ext uri="{FF2B5EF4-FFF2-40B4-BE49-F238E27FC236}">
                <a16:creationId xmlns:a16="http://schemas.microsoft.com/office/drawing/2014/main" id="{543548CC-B4A1-2E8F-D51A-1AD1277EA8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6456" y="5871972"/>
            <a:ext cx="1247206" cy="85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65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16000" y="533400"/>
            <a:ext cx="10363200" cy="1143000"/>
          </a:xfrm>
        </p:spPr>
        <p:txBody>
          <a:bodyPr/>
          <a:lstStyle/>
          <a:p>
            <a:pPr algn="ctr" eaLnBrk="1" hangingPunct="1"/>
            <a:r>
              <a:rPr lang="en-US" altLang="en-US" sz="4000" dirty="0"/>
              <a:t>LCAP@IPB e/</a:t>
            </a:r>
            <a:r>
              <a:rPr lang="en-US" altLang="en-US" sz="4000" dirty="0" err="1"/>
              <a:t>Mol</a:t>
            </a:r>
            <a:r>
              <a:rPr lang="en-US" altLang="en-US" sz="4000" dirty="0"/>
              <a:t> database - BEAMDB</a:t>
            </a:r>
          </a:p>
        </p:txBody>
      </p:sp>
      <p:sp>
        <p:nvSpPr>
          <p:cNvPr id="1638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23AB228-CA20-4841-8C8A-97A253D00190}" type="slidenum">
              <a:rPr lang="en-US" altLang="en-US" sz="1400">
                <a:solidFill>
                  <a:srgbClr val="000000"/>
                </a:solidFill>
              </a:rPr>
              <a:pPr>
                <a:spcBef>
                  <a:spcPct val="0"/>
                </a:spcBef>
                <a:buClrTx/>
                <a:buSzTx/>
                <a:buFontTx/>
                <a:buNone/>
              </a:pPr>
              <a:t>8</a:t>
            </a:fld>
            <a:endParaRPr lang="en-US" altLang="en-US" sz="1400">
              <a:solidFill>
                <a:srgbClr val="000000"/>
              </a:solidFill>
            </a:endParaRPr>
          </a:p>
        </p:txBody>
      </p:sp>
      <p:sp>
        <p:nvSpPr>
          <p:cNvPr id="16390" name="Content Placeholder 1"/>
          <p:cNvSpPr>
            <a:spLocks noGrp="1"/>
          </p:cNvSpPr>
          <p:nvPr>
            <p:ph idx="1"/>
          </p:nvPr>
        </p:nvSpPr>
        <p:spPr>
          <a:xfrm>
            <a:off x="823686" y="1890259"/>
            <a:ext cx="7696200" cy="4038600"/>
          </a:xfrm>
        </p:spPr>
        <p:txBody>
          <a:bodyPr/>
          <a:lstStyle/>
          <a:p>
            <a:r>
              <a:rPr lang="en-US" altLang="en-US" sz="2400" dirty="0"/>
              <a:t>Elastic e/</a:t>
            </a:r>
            <a:r>
              <a:rPr lang="en-US" altLang="en-US" sz="2400" dirty="0" err="1"/>
              <a:t>Ar</a:t>
            </a:r>
            <a:r>
              <a:rPr lang="en-US" altLang="en-US" sz="2400" dirty="0"/>
              <a:t> scattering</a:t>
            </a:r>
            <a:endParaRPr lang="en-GB" altLang="en-US" sz="2400" dirty="0"/>
          </a:p>
          <a:p>
            <a:r>
              <a:rPr lang="en-GB" altLang="en-US" sz="2400" dirty="0"/>
              <a:t>DCS(</a:t>
            </a:r>
            <a:r>
              <a:rPr lang="en-GB" altLang="en-US" sz="2400" dirty="0" err="1"/>
              <a:t>E</a:t>
            </a:r>
            <a:r>
              <a:rPr lang="en-GB" altLang="en-US" sz="2400" baseline="-25000" dirty="0" err="1"/>
              <a:t>o</a:t>
            </a:r>
            <a:r>
              <a:rPr lang="en-GB" altLang="en-US" sz="2400" dirty="0" err="1"/>
              <a:t>,θ</a:t>
            </a:r>
            <a:r>
              <a:rPr lang="en-GB" altLang="en-US" sz="2400" dirty="0"/>
              <a:t>) surface</a:t>
            </a:r>
          </a:p>
        </p:txBody>
      </p:sp>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898" y="1881479"/>
            <a:ext cx="6074229" cy="495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17788" y="3023669"/>
            <a:ext cx="3113984" cy="31190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12"/>
          </p:nvPr>
        </p:nvSpPr>
        <p:spPr>
          <a:xfrm>
            <a:off x="8670499" y="6361781"/>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D551E-57EC-4A4C-91DD-649DD69798C0}" type="slidenum">
              <a:rPr lang="en-US" altLang="en-US"/>
              <a:pPr eaLnBrk="1" hangingPunct="1"/>
              <a:t>9</a:t>
            </a:fld>
            <a:endParaRPr lang="en-US" altLang="en-US"/>
          </a:p>
        </p:txBody>
      </p:sp>
      <p:sp>
        <p:nvSpPr>
          <p:cNvPr id="6149" name="Rectangle 2"/>
          <p:cNvSpPr>
            <a:spLocks noGrp="1" noChangeArrowheads="1"/>
          </p:cNvSpPr>
          <p:nvPr>
            <p:ph type="title"/>
          </p:nvPr>
        </p:nvSpPr>
        <p:spPr>
          <a:xfrm>
            <a:off x="3284376" y="51990"/>
            <a:ext cx="7966788" cy="1325563"/>
          </a:xfrm>
        </p:spPr>
        <p:txBody>
          <a:bodyPr/>
          <a:lstStyle/>
          <a:p>
            <a:pPr algn="ctr" eaLnBrk="1" hangingPunct="1"/>
            <a:r>
              <a:rPr lang="en-US" altLang="en-US" sz="3200" dirty="0"/>
              <a:t>Effective interaction volume</a:t>
            </a:r>
          </a:p>
        </p:txBody>
      </p:sp>
      <p:pic>
        <p:nvPicPr>
          <p:cNvPr id="615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00487" y="1066223"/>
            <a:ext cx="7709907" cy="5259945"/>
          </a:xfrm>
          <a:noFill/>
        </p:spPr>
      </p:pic>
      <p:pic>
        <p:nvPicPr>
          <p:cNvPr id="8" name="Picture 3" descr="esma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7946" y="4584700"/>
            <a:ext cx="3344010" cy="2205317"/>
          </a:xfrm>
          <a:prstGeom prst="rect">
            <a:avLst/>
          </a:prstGeom>
          <a:noFill/>
        </p:spPr>
      </p:pic>
      <p:sp>
        <p:nvSpPr>
          <p:cNvPr id="4" name="TextBox 3"/>
          <p:cNvSpPr txBox="1"/>
          <p:nvPr/>
        </p:nvSpPr>
        <p:spPr>
          <a:xfrm>
            <a:off x="2489928" y="6326168"/>
            <a:ext cx="4224029" cy="369332"/>
          </a:xfrm>
          <a:prstGeom prst="rect">
            <a:avLst/>
          </a:prstGeom>
          <a:noFill/>
        </p:spPr>
        <p:txBody>
          <a:bodyPr wrap="square" rtlCol="0">
            <a:spAutoFit/>
          </a:bodyPr>
          <a:lstStyle/>
          <a:p>
            <a:r>
              <a:rPr lang="en-US" dirty="0"/>
              <a:t>Electron spectrometers at IP Belgrade</a:t>
            </a:r>
            <a:endParaRPr lang="en-GB" dirty="0"/>
          </a:p>
        </p:txBody>
      </p:sp>
      <p:pic>
        <p:nvPicPr>
          <p:cNvPr id="6" name="Picture 4" descr="OHRHA">
            <a:extLst>
              <a:ext uri="{FF2B5EF4-FFF2-40B4-BE49-F238E27FC236}">
                <a16:creationId xmlns:a16="http://schemas.microsoft.com/office/drawing/2014/main" id="{33A38157-15FA-7319-E050-038CA6D98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9" y="2301722"/>
            <a:ext cx="2838571" cy="213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11">
            <a:extLst>
              <a:ext uri="{FF2B5EF4-FFF2-40B4-BE49-F238E27FC236}">
                <a16:creationId xmlns:a16="http://schemas.microsoft.com/office/drawing/2014/main" id="{CBEC57A5-5C8B-15B7-66EE-7ADAB0D1A9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08" y="23407"/>
            <a:ext cx="2838571" cy="218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9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2764</Words>
  <Application>Microsoft Office PowerPoint</Application>
  <PresentationFormat>Widescreen</PresentationFormat>
  <Paragraphs>187</Paragraphs>
  <Slides>35</Slides>
  <Notes>2</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2</vt:i4>
      </vt:variant>
      <vt:variant>
        <vt:lpstr>Slide Titles</vt:lpstr>
      </vt:variant>
      <vt:variant>
        <vt:i4>35</vt:i4>
      </vt:variant>
    </vt:vector>
  </HeadingPairs>
  <TitlesOfParts>
    <vt:vector size="55" baseType="lpstr">
      <vt:lpstr>Arial</vt:lpstr>
      <vt:lpstr>Arial Black</vt:lpstr>
      <vt:lpstr>Calibri</vt:lpstr>
      <vt:lpstr>Calibri Light</vt:lpstr>
      <vt:lpstr>Cambria Math</vt:lpstr>
      <vt:lpstr>CMMI10</vt:lpstr>
      <vt:lpstr>Comic Sans MS</vt:lpstr>
      <vt:lpstr>Garamond</vt:lpstr>
      <vt:lpstr>Times New Roman</vt:lpstr>
      <vt:lpstr>TimesLTStd-Italic</vt:lpstr>
      <vt:lpstr>TimesLTStd-Roman</vt:lpstr>
      <vt:lpstr>TimesNewRomanPS-BoldMT</vt:lpstr>
      <vt:lpstr>Wingdings</vt:lpstr>
      <vt:lpstr>Office Theme</vt:lpstr>
      <vt:lpstr>7_Studio</vt:lpstr>
      <vt:lpstr>9_Studio</vt:lpstr>
      <vt:lpstr>18_Studio</vt:lpstr>
      <vt:lpstr>19_Studio</vt:lpstr>
      <vt:lpstr>Equation</vt:lpstr>
      <vt:lpstr>Equation.DSMT4</vt:lpstr>
      <vt:lpstr>COLLISIONAL DATABASES WITHIN VAMDC:  SYNERGY WITH RADAM and Nano-IBCT COST ACTIONS Belgrade Electron-Atom/Molecule DataBase –BEAMDB</vt:lpstr>
      <vt:lpstr>Outline:</vt:lpstr>
      <vt:lpstr>VAMDC - Virtual Atomic Molecular Data Centre</vt:lpstr>
      <vt:lpstr>PowerPoint Presentation</vt:lpstr>
      <vt:lpstr>COST – Co-Operation in Science and Technology</vt:lpstr>
      <vt:lpstr>COST – Co-Operation in Science and Technology</vt:lpstr>
      <vt:lpstr>COST – Co-Operation in Science and Technology</vt:lpstr>
      <vt:lpstr>LCAP@IPB e/Mol database - BEAMDB</vt:lpstr>
      <vt:lpstr>Effective interaction volume</vt:lpstr>
      <vt:lpstr>PowerPoint Presentation</vt:lpstr>
      <vt:lpstr>Intensity measurements and DCS</vt:lpstr>
      <vt:lpstr>Effective Path Length Correction</vt:lpstr>
      <vt:lpstr>User-friendly software for resolving some of the parameters in electron spectrometry experiments: scattering volume correction factor and  metal vapour pressure curves </vt:lpstr>
      <vt:lpstr>Normalization of DCS</vt:lpstr>
      <vt:lpstr>Relative flow technique - measuring absolute DCSs</vt:lpstr>
      <vt:lpstr>Periodic Table of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e/H2O</vt:lpstr>
      <vt:lpstr>PowerPoint Presentation</vt:lpstr>
      <vt:lpstr>PowerPoint Presentation</vt:lpstr>
      <vt:lpstr>PowerPoint Presentation</vt:lpstr>
      <vt:lpstr>PowerPoint Presentation</vt:lpstr>
      <vt:lpstr>PowerPoint Presentation</vt:lpstr>
      <vt:lpstr>Conclusions</vt:lpstr>
      <vt:lpstr>PowerPoint Presentation</vt:lpstr>
      <vt:lpstr>Atoms, 7(1), 11 (2019) [14pp].  doi: 10.3390/atoms7010011</vt:lpstr>
      <vt:lpstr>PowerPoint Presentation</vt:lpstr>
      <vt:lpstr>PowerPoint Presentation</vt:lpstr>
      <vt:lpstr>Instead of acknowledging all people who have been working on databases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SCATTERING DATA AND ROSETTA MISSION</dc:title>
  <dc:creator>marinkovic</dc:creator>
  <cp:lastModifiedBy>Korisnik</cp:lastModifiedBy>
  <cp:revision>105</cp:revision>
  <dcterms:created xsi:type="dcterms:W3CDTF">2017-06-01T15:29:03Z</dcterms:created>
  <dcterms:modified xsi:type="dcterms:W3CDTF">2023-06-18T15:57:32Z</dcterms:modified>
</cp:coreProperties>
</file>