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_rels/notesSlide18.xml.rels" ContentType="application/vnd.openxmlformats-package.relationships+xml"/>
  <Override PartName="/ppt/notesSlides/_rels/notesSlide10.xml.rels" ContentType="application/vnd.openxmlformats-package.relationships+xml"/>
  <Override PartName="/ppt/notesSlides/_rels/notesSlide3.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5.xml.rels" ContentType="application/vnd.openxmlformats-package.relationship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media/image39.jpeg" ContentType="image/jpeg"/>
  <Override PartName="/ppt/media/image38.wmf" ContentType="image/x-wmf"/>
  <Override PartName="/ppt/media/image16.jpeg" ContentType="image/jpeg"/>
  <Override PartName="/ppt/media/image11.jpeg" ContentType="image/jpeg"/>
  <Override PartName="/ppt/media/image14.jpeg" ContentType="image/jpeg"/>
  <Override PartName="/ppt/media/image13.png" ContentType="image/png"/>
  <Override PartName="/ppt/media/image37.png" ContentType="image/png"/>
  <Override PartName="/ppt/media/image12.png" ContentType="image/png"/>
  <Override PartName="/ppt/media/image6.jpeg" ContentType="image/jpeg"/>
  <Override PartName="/ppt/media/image15.png" ContentType="image/png"/>
  <Override PartName="/ppt/media/image17.png" ContentType="image/png"/>
  <Override PartName="/ppt/media/image18.png" ContentType="image/png"/>
  <Override PartName="/ppt/media/image19.png" ContentType="image/png"/>
  <Override PartName="/ppt/media/image20.png" ContentType="image/png"/>
  <Override PartName="/ppt/media/image9.jpeg" ContentType="image/jpeg"/>
  <Override PartName="/ppt/media/image21.png" ContentType="image/png"/>
  <Override PartName="/ppt/media/image22.png" ContentType="image/png"/>
  <Override PartName="/ppt/media/image24.png" ContentType="image/png"/>
  <Override PartName="/ppt/media/image25.png" ContentType="image/png"/>
  <Override PartName="/ppt/media/image26.png" ContentType="image/png"/>
  <Override PartName="/ppt/media/image28.png" ContentType="image/png"/>
  <Override PartName="/ppt/media/image29.png" ContentType="image/png"/>
  <Override PartName="/ppt/media/image31.png" ContentType="image/png"/>
  <Override PartName="/ppt/media/image33.png" ContentType="image/png"/>
  <Override PartName="/ppt/media/image34.png" ContentType="image/png"/>
  <Override PartName="/ppt/media/image10.png" ContentType="image/png"/>
  <Override PartName="/ppt/media/image35.png" ContentType="image/png"/>
  <Override PartName="/ppt/media/image8.jpeg" ContentType="image/jpeg"/>
  <Override PartName="/ppt/media/image36.png" ContentType="image/png"/>
  <Override PartName="/ppt/media/image1.png" ContentType="image/png"/>
  <Override PartName="/ppt/media/image3.png" ContentType="image/png"/>
  <Override PartName="/ppt/media/image2.png" ContentType="image/png"/>
  <Override PartName="/ppt/media/image4.wmf" ContentType="image/x-wmf"/>
  <Override PartName="/ppt/media/image7.wmf" ContentType="image/x-wmf"/>
  <Override PartName="/ppt/media/image23.wmf" ContentType="image/x-wmf"/>
  <Override PartName="/ppt/media/image27.wmf" ContentType="image/x-wmf"/>
  <Override PartName="/ppt/media/image5.png" ContentType="image/png"/>
  <Override PartName="/ppt/media/image30.wmf" ContentType="image/x-wmf"/>
  <Override PartName="/ppt/media/image32.wmf" ContentType="image/x-wmf"/>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Layouts/slideLayout15.xml" ContentType="application/vnd.openxmlformats-officedocument.presentationml.slideLayout+xml"/>
  <Override PartName="/ppt/slideLayouts/slideLayout39.xml" ContentType="application/vnd.openxmlformats-officedocument.presentationml.slideLayout+xml"/>
  <Override PartName="/ppt/slideLayouts/slideLayout14.xml" ContentType="application/vnd.openxmlformats-officedocument.presentationml.slideLayout+xml"/>
  <Override PartName="/ppt/slideLayouts/slideLayout38.xml" ContentType="application/vnd.openxmlformats-officedocument.presentationml.slideLayout+xml"/>
  <Override PartName="/ppt/slideLayouts/slideLayout13.xml" ContentType="application/vnd.openxmlformats-officedocument.presentationml.slideLayout+xml"/>
  <Override PartName="/ppt/slideLayouts/slideLayout37.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45.xml.rels" ContentType="application/vnd.openxmlformats-package.relationships+xml"/>
  <Override PartName="/ppt/slideLayouts/_rels/slideLayout44.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48.xml.rels" ContentType="application/vnd.openxmlformats-package.relationships+xml"/>
  <Override PartName="/ppt/slideLayouts/_rels/slideLayout4.xml.rels" ContentType="application/vnd.openxmlformats-package.relationships+xml"/>
  <Override PartName="/ppt/slideLayouts/_rels/slideLayout46.xml.rels" ContentType="application/vnd.openxmlformats-package.relationships+xml"/>
  <Override PartName="/ppt/slideLayouts/_rels/slideLayout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7.xml.rels" ContentType="application/vnd.openxmlformats-package.relationships+xml"/>
  <Override PartName="/ppt/slideLayouts/_rels/slideLayout3.xml.rels" ContentType="application/vnd.openxmlformats-package.relationships+xml"/>
  <Override PartName="/ppt/slideLayouts/_rels/slideLayout19.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30.xml.rels" ContentType="application/vnd.openxmlformats-package.relationships+xml"/>
  <Override PartName="/ppt/slideLayouts/_rels/slideLayout25.xml.rels" ContentType="application/vnd.openxmlformats-package.relationships+xml"/>
  <Override PartName="/ppt/slideLayouts/_rels/slideLayout31.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32.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8.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46.xml" ContentType="application/vnd.openxmlformats-officedocument.presentationml.slideLayout+xml"/>
  <Override PartName="/ppt/slideLayouts/slideLayout21.xml" ContentType="application/vnd.openxmlformats-officedocument.presentationml.slideLayout+xml"/>
  <Override PartName="/ppt/slideLayouts/slideLayout47.xml" ContentType="application/vnd.openxmlformats-officedocument.presentationml.slideLayout+xml"/>
  <Override PartName="/ppt/slideLayouts/slideLayout22.xml" ContentType="application/vnd.openxmlformats-officedocument.presentationml.slideLayout+xml"/>
  <Override PartName="/ppt/slideLayouts/slideLayout48.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44.xml" ContentType="application/vnd.openxmlformats-officedocument.presentationml.slideLayout+xml"/>
  <Override PartName="/ppt/slideLayouts/slideLayout8.xml" ContentType="application/vnd.openxmlformats-officedocument.presentationml.slideLayout+xml"/>
  <Override PartName="/ppt/slideLayouts/slideLayout4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6.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19.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165"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166"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167"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168"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169"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AE965765-F236-4D53-B2E6-2013661EEF1F}"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sldImg"/>
          </p:nvPr>
        </p:nvSpPr>
        <p:spPr>
          <a:xfrm>
            <a:off x="380880" y="685800"/>
            <a:ext cx="6095520" cy="3428640"/>
          </a:xfrm>
          <a:prstGeom prst="rect">
            <a:avLst/>
          </a:prstGeom>
        </p:spPr>
      </p:sp>
      <p:sp>
        <p:nvSpPr>
          <p:cNvPr id="298"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200" spc="-1" strike="noStrike">
                <a:latin typeface="Lucida Grande"/>
              </a:rPr>
              <a:t>Hen2-104 3.3 kpc</a:t>
            </a:r>
            <a:endParaRPr b="0" lang="en-US" sz="2200" spc="-1" strike="noStrike">
              <a:latin typeface="Arial"/>
            </a:endParaRPr>
          </a:p>
          <a:p>
            <a:pPr marL="216000" indent="-216000">
              <a:lnSpc>
                <a:spcPct val="100000"/>
              </a:lnSpc>
            </a:pPr>
            <a:r>
              <a:rPr b="0" lang="en-US" sz="2200" spc="-1" strike="noStrike">
                <a:latin typeface="Lucida Grande"/>
              </a:rPr>
              <a:t>R aqr distance 250 pc ; at the same distance sandulea</a:t>
            </a:r>
            <a:r>
              <a:rPr b="0" lang="en-US" sz="2200" spc="-1" strike="noStrike">
                <a:latin typeface="Arial"/>
              </a:rPr>
              <a:t>’</a:t>
            </a:r>
            <a:r>
              <a:rPr b="0" lang="en-US" sz="2200" spc="-1" strike="noStrike">
                <a:latin typeface="Lucida Grande"/>
              </a:rPr>
              <a:t>s jet &gt;3 degrees </a:t>
            </a:r>
            <a:endParaRPr b="0" lang="en-US" sz="2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sldImg"/>
          </p:nvPr>
        </p:nvSpPr>
        <p:spPr>
          <a:xfrm>
            <a:off x="380880" y="685800"/>
            <a:ext cx="6095520" cy="3428640"/>
          </a:xfrm>
          <a:prstGeom prst="rect">
            <a:avLst/>
          </a:prstGeom>
        </p:spPr>
      </p:sp>
      <p:sp>
        <p:nvSpPr>
          <p:cNvPr id="300"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2200" spc="-1" strike="noStrike">
                <a:latin typeface="Lucida Grande"/>
              </a:rPr>
              <a:t>Hen2-104 3.3 kpc</a:t>
            </a:r>
            <a:endParaRPr b="0" lang="en-US" sz="2200" spc="-1" strike="noStrike">
              <a:latin typeface="Arial"/>
            </a:endParaRPr>
          </a:p>
          <a:p>
            <a:pPr marL="216000" indent="-216000">
              <a:lnSpc>
                <a:spcPct val="100000"/>
              </a:lnSpc>
            </a:pPr>
            <a:r>
              <a:rPr b="0" lang="en-US" sz="2200" spc="-1" strike="noStrike">
                <a:latin typeface="Lucida Grande"/>
              </a:rPr>
              <a:t>R aqr distance 250 pc ; at the same distance sandulea</a:t>
            </a:r>
            <a:r>
              <a:rPr b="0" lang="en-US" sz="2200" spc="-1" strike="noStrike">
                <a:latin typeface="Arial"/>
              </a:rPr>
              <a:t>’</a:t>
            </a:r>
            <a:r>
              <a:rPr b="0" lang="en-US" sz="2200" spc="-1" strike="noStrike">
                <a:latin typeface="Lucida Grande"/>
              </a:rPr>
              <a:t>s jet &gt;3 degrees </a:t>
            </a:r>
            <a:endParaRPr b="0" lang="en-US" sz="22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sldImg"/>
          </p:nvPr>
        </p:nvSpPr>
        <p:spPr>
          <a:xfrm>
            <a:off x="380880" y="685800"/>
            <a:ext cx="6095520" cy="3428640"/>
          </a:xfrm>
          <a:prstGeom prst="rect">
            <a:avLst/>
          </a:prstGeom>
        </p:spPr>
      </p:sp>
      <p:sp>
        <p:nvSpPr>
          <p:cNvPr id="302" name="PlaceHolder 2"/>
          <p:cNvSpPr>
            <a:spLocks noGrp="1"/>
          </p:cNvSpPr>
          <p:nvPr>
            <p:ph type="body"/>
          </p:nvPr>
        </p:nvSpPr>
        <p:spPr>
          <a:xfrm>
            <a:off x="685800" y="4343400"/>
            <a:ext cx="5486040" cy="4114440"/>
          </a:xfrm>
          <a:prstGeom prst="rect">
            <a:avLst/>
          </a:prstGeom>
        </p:spPr>
        <p:txBody>
          <a:bodyPr>
            <a:noAutofit/>
          </a:bodyPr>
          <a:p>
            <a:pPr marL="216000" indent="-216000">
              <a:lnSpc>
                <a:spcPct val="100000"/>
              </a:lnSpc>
            </a:pPr>
            <a:r>
              <a:rPr b="0" lang="en-US" sz="3200" spc="-1" strike="noStrike">
                <a:solidFill>
                  <a:srgbClr val="191919"/>
                </a:solidFill>
                <a:latin typeface="Arial Bold"/>
              </a:rPr>
              <a:t>1 Parsec = 3.08568025 × 10</a:t>
            </a:r>
            <a:r>
              <a:rPr b="0" lang="en-US" sz="2600" spc="-1" strike="noStrike" baseline="32000">
                <a:solidFill>
                  <a:srgbClr val="191919"/>
                </a:solidFill>
                <a:latin typeface="Arial Bold"/>
              </a:rPr>
              <a:t>13</a:t>
            </a:r>
            <a:r>
              <a:rPr b="0" lang="en-US" sz="3200" spc="-1" strike="noStrike">
                <a:solidFill>
                  <a:srgbClr val="191919"/>
                </a:solidFill>
                <a:latin typeface="Arial Bold"/>
              </a:rPr>
              <a:t>kilometers =30 millon of million</a:t>
            </a:r>
            <a:endParaRPr b="0" lang="en-US" sz="3200" spc="-1" strike="noStrike">
              <a:latin typeface="Arial"/>
            </a:endParaRPr>
          </a:p>
          <a:p>
            <a:pPr marL="216000" indent="-216000">
              <a:lnSpc>
                <a:spcPct val="100000"/>
              </a:lnSpc>
            </a:pPr>
            <a:r>
              <a:rPr b="0" lang="en-US" sz="3200" spc="-1" strike="noStrike">
                <a:solidFill>
                  <a:srgbClr val="191919"/>
                </a:solidFill>
                <a:latin typeface="Arial Bold"/>
              </a:rPr>
              <a:t>1 Parsec = 206 264.806 Astronomical Units</a:t>
            </a:r>
            <a:endParaRPr b="0" lang="en-US" sz="3200" spc="-1" strike="noStrike">
              <a:latin typeface="Arial"/>
            </a:endParaRPr>
          </a:p>
          <a:p>
            <a:pPr marL="216000" indent="-216000">
              <a:lnSpc>
                <a:spcPct val="100000"/>
              </a:lnSpc>
            </a:pPr>
            <a:r>
              <a:rPr b="0" lang="en-US" sz="3200" spc="-1" strike="noStrike">
                <a:solidFill>
                  <a:srgbClr val="191919"/>
                </a:solidFill>
                <a:latin typeface="Arial Bold"/>
              </a:rPr>
              <a:t>1 parsec </a:t>
            </a:r>
            <a:endParaRPr b="0" lang="en-US" sz="3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PlaceHolder 1"/>
          <p:cNvSpPr>
            <a:spLocks noGrp="1"/>
          </p:cNvSpPr>
          <p:nvPr>
            <p:ph type="sldImg"/>
          </p:nvPr>
        </p:nvSpPr>
        <p:spPr>
          <a:xfrm>
            <a:off x="685800" y="1143000"/>
            <a:ext cx="5486040" cy="3085920"/>
          </a:xfrm>
          <a:prstGeom prst="rect">
            <a:avLst/>
          </a:prstGeom>
        </p:spPr>
      </p:sp>
      <p:sp>
        <p:nvSpPr>
          <p:cNvPr id="304"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05" name="TextShape 3"/>
          <p:cNvSpPr txBox="1"/>
          <p:nvPr/>
        </p:nvSpPr>
        <p:spPr>
          <a:xfrm>
            <a:off x="3884760" y="8685360"/>
            <a:ext cx="2971440" cy="458280"/>
          </a:xfrm>
          <a:prstGeom prst="rect">
            <a:avLst/>
          </a:prstGeom>
          <a:noFill/>
          <a:ln>
            <a:noFill/>
          </a:ln>
        </p:spPr>
        <p:txBody>
          <a:bodyPr anchor="b">
            <a:noAutofit/>
          </a:bodyPr>
          <a:p>
            <a:pPr algn="r">
              <a:lnSpc>
                <a:spcPct val="100000"/>
              </a:lnSpc>
            </a:pPr>
            <a:fld id="{9B3E6F56-0B00-44C1-94F0-108A697CEFC1}"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PlaceHolder 1"/>
          <p:cNvSpPr>
            <a:spLocks noGrp="1"/>
          </p:cNvSpPr>
          <p:nvPr>
            <p:ph type="sldImg"/>
          </p:nvPr>
        </p:nvSpPr>
        <p:spPr>
          <a:xfrm>
            <a:off x="685800" y="1143000"/>
            <a:ext cx="5486040" cy="3085920"/>
          </a:xfrm>
          <a:prstGeom prst="rect">
            <a:avLst/>
          </a:prstGeom>
        </p:spPr>
      </p:sp>
      <p:sp>
        <p:nvSpPr>
          <p:cNvPr id="307"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Balmer line intensities in planetary nebulae are usually determined b y assuming that Ly α optical depths are high, and that case B conditions prevail. This leads to ratios H α/H β , H γ/H β , and so forth, whic h are only weakly dependen t upon densit y and temperature. Ho wever, these ratios may change appreciably where level 22S populations are large, and Hα optical depths are appreciable. Under these circumstances, whilst Hα intensities would remain relatively unchanged, those of Hβ and Hγ may vary quite appreciably . The self-absorption of H β photons leads to their transformation into Pα and Hα, and similar processes apply for H γ as well. Where shell H α optical depths are large, therefore, then the ratios Hγ/Hβ, Hα/Hβ and Hδ/Hγ are all expected to increase</a:t>
            </a:r>
            <a:endParaRPr b="0" lang="en-US" sz="2000" spc="-1" strike="noStrike">
              <a:latin typeface="Arial"/>
            </a:endParaRPr>
          </a:p>
        </p:txBody>
      </p:sp>
      <p:sp>
        <p:nvSpPr>
          <p:cNvPr id="308" name="TextShape 3"/>
          <p:cNvSpPr txBox="1"/>
          <p:nvPr/>
        </p:nvSpPr>
        <p:spPr>
          <a:xfrm>
            <a:off x="3884760" y="8685360"/>
            <a:ext cx="2971440" cy="458280"/>
          </a:xfrm>
          <a:prstGeom prst="rect">
            <a:avLst/>
          </a:prstGeom>
          <a:noFill/>
          <a:ln>
            <a:noFill/>
          </a:ln>
        </p:spPr>
        <p:txBody>
          <a:bodyPr anchor="b">
            <a:noAutofit/>
          </a:bodyPr>
          <a:p>
            <a:pPr algn="r">
              <a:lnSpc>
                <a:spcPct val="100000"/>
              </a:lnSpc>
            </a:pPr>
            <a:fld id="{67A18948-954C-47DE-950E-3D24270AAE0B}"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PlaceHolder 1"/>
          <p:cNvSpPr>
            <a:spLocks noGrp="1"/>
          </p:cNvSpPr>
          <p:nvPr>
            <p:ph type="sldImg"/>
          </p:nvPr>
        </p:nvSpPr>
        <p:spPr>
          <a:xfrm>
            <a:off x="685800" y="1143000"/>
            <a:ext cx="5486040" cy="3085920"/>
          </a:xfrm>
          <a:prstGeom prst="rect">
            <a:avLst/>
          </a:prstGeom>
        </p:spPr>
      </p:sp>
      <p:sp>
        <p:nvSpPr>
          <p:cNvPr id="310"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311" name="TextShape 3"/>
          <p:cNvSpPr txBox="1"/>
          <p:nvPr/>
        </p:nvSpPr>
        <p:spPr>
          <a:xfrm>
            <a:off x="3884760" y="8685360"/>
            <a:ext cx="2971440" cy="458280"/>
          </a:xfrm>
          <a:prstGeom prst="rect">
            <a:avLst/>
          </a:prstGeom>
          <a:noFill/>
          <a:ln>
            <a:noFill/>
          </a:ln>
        </p:spPr>
        <p:txBody>
          <a:bodyPr anchor="b">
            <a:noAutofit/>
          </a:bodyPr>
          <a:p>
            <a:pPr algn="r">
              <a:lnSpc>
                <a:spcPct val="100000"/>
              </a:lnSpc>
            </a:pPr>
            <a:fld id="{0DE44BF3-5563-421D-B36B-D3229569BCC7}"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PlaceHolder 1"/>
          <p:cNvSpPr>
            <a:spLocks noGrp="1"/>
          </p:cNvSpPr>
          <p:nvPr>
            <p:ph type="sldImg"/>
          </p:nvPr>
        </p:nvSpPr>
        <p:spPr>
          <a:xfrm>
            <a:off x="685800" y="1143000"/>
            <a:ext cx="5486040" cy="3085920"/>
          </a:xfrm>
          <a:prstGeom prst="rect">
            <a:avLst/>
          </a:prstGeom>
        </p:spPr>
      </p:sp>
      <p:sp>
        <p:nvSpPr>
          <p:cNvPr id="295"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n-US" sz="2000" spc="-1" strike="noStrike">
                <a:latin typeface="Arial"/>
              </a:rPr>
              <a:t>On the basis of the near-infrared (NIR) colours, a classification into two types, S and D, was originally proposed by Webster &amp; Allen (1975) according to whether the cool star (S type) or dust (D type) dominates the 1−4 µm spectral range. Some years later Allen (1982) introduced a third class, designated as D’ type, characterised by very red colours in the far infrared (FIR) and by a cool star of spectral type F or G, in contrast to ordinary symbiotics where the cool giant is a M-type star (S type) or a Mira variable (D type). The D’ types are quite rare objects, and nowadays only eight out of about 200 SS are known to belong to this class (Belczynski et al. 2000)</a:t>
            </a:r>
            <a:endParaRPr b="0" lang="en-US" sz="2000" spc="-1" strike="noStrike">
              <a:latin typeface="Arial"/>
            </a:endParaRPr>
          </a:p>
        </p:txBody>
      </p:sp>
      <p:sp>
        <p:nvSpPr>
          <p:cNvPr id="296" name="TextShape 3"/>
          <p:cNvSpPr txBox="1"/>
          <p:nvPr/>
        </p:nvSpPr>
        <p:spPr>
          <a:xfrm>
            <a:off x="3884760" y="8685360"/>
            <a:ext cx="2971440" cy="458280"/>
          </a:xfrm>
          <a:prstGeom prst="rect">
            <a:avLst/>
          </a:prstGeom>
          <a:noFill/>
          <a:ln>
            <a:noFill/>
          </a:ln>
        </p:spPr>
        <p:txBody>
          <a:bodyPr anchor="b">
            <a:noAutofit/>
          </a:bodyPr>
          <a:p>
            <a:pPr algn="r">
              <a:lnSpc>
                <a:spcPct val="100000"/>
              </a:lnSpc>
            </a:pPr>
            <a:fld id="{AFDEDA89-5757-4948-BA02-1FBD5EF485AE}" type="slidenum">
              <a:rPr b="0" lang="en-US" sz="1200" spc="-1" strike="noStrike">
                <a:latin typeface="Times New Roman"/>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2"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3"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8"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40"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49"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51"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52"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56"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57"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58"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0"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61"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2"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4"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5"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6"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8"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9"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71"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2"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3"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4"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76"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7"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8"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9"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80"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81"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88" name="PlaceHolder 2"/>
          <p:cNvSpPr>
            <a:spLocks noGrp="1"/>
          </p:cNvSpPr>
          <p:nvPr>
            <p:ph type="subTitle"/>
          </p:nvPr>
        </p:nvSpPr>
        <p:spPr>
          <a:xfrm>
            <a:off x="838080" y="1825560"/>
            <a:ext cx="10515240" cy="43509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0"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2"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93"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838080" y="365040"/>
            <a:ext cx="10515240" cy="614412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7"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98"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99"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1"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02"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3"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5"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6"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7"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9"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0"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12"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3"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4"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5"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17"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8"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9"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0"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1"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2"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29" name="PlaceHolder 2"/>
          <p:cNvSpPr>
            <a:spLocks noGrp="1"/>
          </p:cNvSpPr>
          <p:nvPr>
            <p:ph type="subTitle"/>
          </p:nvPr>
        </p:nvSpPr>
        <p:spPr>
          <a:xfrm>
            <a:off x="838080" y="1825560"/>
            <a:ext cx="10515240" cy="43509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31"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33"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34"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838080" y="365040"/>
            <a:ext cx="10515240" cy="614412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38"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39"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40"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42"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43"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44"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46"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47"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48"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50"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51"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53"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54"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55"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56"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58"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59"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0"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1"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2"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3"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7"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anchor="b">
            <a:noAutofit/>
          </a:bodyPr>
          <a:p>
            <a:pPr algn="ctr">
              <a:lnSpc>
                <a:spcPct val="90000"/>
              </a:lnSpc>
            </a:pPr>
            <a:r>
              <a:rPr b="0" lang="en-US" sz="6000" spc="-1" strike="noStrike">
                <a:solidFill>
                  <a:srgbClr val="000000"/>
                </a:solidFill>
                <a:latin typeface="Calibri Light"/>
              </a:rPr>
              <a:t>Click to edit Master title style</a:t>
            </a:r>
            <a:endParaRPr b="0" lang="en-US" sz="6000" spc="-1" strike="noStrike">
              <a:solidFill>
                <a:srgbClr val="000000"/>
              </a:solidFill>
              <a:latin typeface="Calibri"/>
            </a:endParaRPr>
          </a:p>
        </p:txBody>
      </p:sp>
      <p:sp>
        <p:nvSpPr>
          <p:cNvPr id="1" name="PlaceHolder 2"/>
          <p:cNvSpPr>
            <a:spLocks noGrp="1"/>
          </p:cNvSpPr>
          <p:nvPr>
            <p:ph type="dt"/>
          </p:nvPr>
        </p:nvSpPr>
        <p:spPr>
          <a:xfrm>
            <a:off x="838080" y="6356520"/>
            <a:ext cx="2742840" cy="364680"/>
          </a:xfrm>
          <a:prstGeom prst="rect">
            <a:avLst/>
          </a:prstGeom>
        </p:spPr>
        <p:txBody>
          <a:bodyPr anchor="ctr">
            <a:noAutofit/>
          </a:bodyPr>
          <a:p>
            <a:pPr>
              <a:lnSpc>
                <a:spcPct val="100000"/>
              </a:lnSpc>
            </a:pPr>
            <a:fld id="{5A5BA5A6-D4ED-4990-A477-3C280C9E9C68}" type="datetime">
              <a:rPr b="0" lang="en-US" sz="1200" spc="-1" strike="noStrike">
                <a:solidFill>
                  <a:srgbClr val="8b8b8b"/>
                </a:solidFill>
                <a:latin typeface="Calibri"/>
              </a:rPr>
              <a:t>11/27/23</a:t>
            </a:fld>
            <a:endParaRPr b="0" lang="en-US" sz="1200" spc="-1" strike="noStrike">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9A912242-BD27-4CB6-878B-9AB2518B4D00}" type="slidenum">
              <a:rPr b="0" lang="en-US" sz="1200" spc="-1" strike="noStrike">
                <a:solidFill>
                  <a:srgbClr val="8b8b8b"/>
                </a:solidFill>
                <a:latin typeface="Calibri"/>
              </a:rPr>
              <a:t>1</a:t>
            </a:fld>
            <a:endParaRPr b="0" lang="en-US" sz="12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dt"/>
          </p:nvPr>
        </p:nvSpPr>
        <p:spPr>
          <a:xfrm>
            <a:off x="838080" y="6356520"/>
            <a:ext cx="2742840" cy="364680"/>
          </a:xfrm>
          <a:prstGeom prst="rect">
            <a:avLst/>
          </a:prstGeom>
        </p:spPr>
        <p:txBody>
          <a:bodyPr anchor="ctr">
            <a:noAutofit/>
          </a:bodyPr>
          <a:p>
            <a:pPr>
              <a:lnSpc>
                <a:spcPct val="100000"/>
              </a:lnSpc>
            </a:pPr>
            <a:fld id="{79466542-2A89-4576-9B06-D35745456921}" type="datetime">
              <a:rPr b="0" lang="en-US" sz="1200" spc="-1" strike="noStrike">
                <a:solidFill>
                  <a:srgbClr val="8b8b8b"/>
                </a:solidFill>
                <a:latin typeface="Calibri"/>
              </a:rPr>
              <a:t>11/27/23</a:t>
            </a:fld>
            <a:endParaRPr b="0" lang="en-US" sz="1200" spc="-1" strike="noStrike">
              <a:latin typeface="Times New Roman"/>
            </a:endParaRPr>
          </a:p>
        </p:txBody>
      </p:sp>
      <p:sp>
        <p:nvSpPr>
          <p:cNvPr id="42" name="PlaceHolder 2"/>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43" name="PlaceHolder 3"/>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9BA446F2-4535-4904-83E1-BB3216114FAD}" type="slidenum">
              <a:rPr b="0" lang="en-US" sz="1200" spc="-1" strike="noStrike">
                <a:solidFill>
                  <a:srgbClr val="8b8b8b"/>
                </a:solidFill>
                <a:latin typeface="Calibri"/>
              </a:rPr>
              <a:t>&lt;number&gt;</a:t>
            </a:fld>
            <a:endParaRPr b="0" lang="en-US" sz="1200" spc="-1" strike="noStrike">
              <a:latin typeface="Times New Roman"/>
            </a:endParaRPr>
          </a:p>
        </p:txBody>
      </p:sp>
      <p:sp>
        <p:nvSpPr>
          <p:cNvPr id="44" name="PlaceHolder 4"/>
          <p:cNvSpPr>
            <a:spLocks noGrp="1"/>
          </p:cNvSpPr>
          <p:nvPr>
            <p:ph type="title"/>
          </p:nvPr>
        </p:nvSpPr>
        <p:spPr>
          <a:xfrm>
            <a:off x="609480" y="273600"/>
            <a:ext cx="10972440" cy="1144800"/>
          </a:xfrm>
          <a:prstGeom prst="rect">
            <a:avLst/>
          </a:prstGeom>
        </p:spPr>
        <p:txBody>
          <a:bodyPr lIns="0" rIns="0" tIns="0" bIns="0" anchor="ctr">
            <a:noAutofit/>
          </a:bodyP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45"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US" sz="4400" spc="-1" strike="noStrike">
                <a:solidFill>
                  <a:srgbClr val="000000"/>
                </a:solidFill>
                <a:latin typeface="Calibri Light"/>
              </a:rPr>
              <a:t>Click to edit Master title style</a:t>
            </a:r>
            <a:endParaRPr b="0" lang="en-US" sz="4400" spc="-1" strike="noStrike">
              <a:solidFill>
                <a:srgbClr val="000000"/>
              </a:solidFill>
              <a:latin typeface="Calibri"/>
            </a:endParaRPr>
          </a:p>
        </p:txBody>
      </p:sp>
      <p:sp>
        <p:nvSpPr>
          <p:cNvPr id="83" name="PlaceHolder 2"/>
          <p:cNvSpPr>
            <a:spLocks noGrp="1"/>
          </p:cNvSpPr>
          <p:nvPr>
            <p:ph type="body"/>
          </p:nvPr>
        </p:nvSpPr>
        <p:spPr>
          <a:xfrm>
            <a:off x="838080" y="1825560"/>
            <a:ext cx="10515240" cy="4350960"/>
          </a:xfrm>
          <a:prstGeom prst="rect">
            <a:avLst/>
          </a:prstGeom>
        </p:spPr>
        <p:txBody>
          <a:bodyPr>
            <a:noAutofit/>
          </a:bodyPr>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Click to edit Master text styles</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n-US" sz="2400" spc="-1" strike="noStrike">
                <a:solidFill>
                  <a:srgbClr val="000000"/>
                </a:solidFill>
                <a:latin typeface="Calibri"/>
              </a:rPr>
              <a:t>Second level</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n-US" sz="2000" spc="-1" strike="noStrike">
                <a:solidFill>
                  <a:srgbClr val="000000"/>
                </a:solidFill>
                <a:latin typeface="Calibri"/>
              </a:rPr>
              <a:t>Third level</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n-US" sz="1800" spc="-1" strike="noStrike">
                <a:solidFill>
                  <a:srgbClr val="000000"/>
                </a:solidFill>
                <a:latin typeface="Calibri"/>
              </a:rPr>
              <a:t>Fourth level</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n-US" sz="1800" spc="-1" strike="noStrike">
                <a:solidFill>
                  <a:srgbClr val="000000"/>
                </a:solidFill>
                <a:latin typeface="Calibri"/>
              </a:rPr>
              <a:t>Fifth level</a:t>
            </a:r>
            <a:endParaRPr b="0" lang="en-US" sz="1800" spc="-1" strike="noStrike">
              <a:solidFill>
                <a:srgbClr val="000000"/>
              </a:solidFill>
              <a:latin typeface="Calibri"/>
            </a:endParaRPr>
          </a:p>
        </p:txBody>
      </p:sp>
      <p:sp>
        <p:nvSpPr>
          <p:cNvPr id="84"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F5F122B7-7272-42D5-8155-935183BB8B87}" type="datetime">
              <a:rPr b="0" lang="en-US" sz="1200" spc="-1" strike="noStrike">
                <a:solidFill>
                  <a:srgbClr val="8b8b8b"/>
                </a:solidFill>
                <a:latin typeface="Calibri"/>
              </a:rPr>
              <a:t>11/27/23</a:t>
            </a:fld>
            <a:endParaRPr b="0" lang="en-US" sz="1200" spc="-1" strike="noStrike">
              <a:latin typeface="Times New Roman"/>
            </a:endParaRPr>
          </a:p>
        </p:txBody>
      </p:sp>
      <p:sp>
        <p:nvSpPr>
          <p:cNvPr id="85" name="PlaceHolder 4"/>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86"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7E4D5E3C-3F1F-4234-BBA7-A17417F37296}"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en-US" sz="4400" spc="-1" strike="noStrike">
                <a:solidFill>
                  <a:srgbClr val="000000"/>
                </a:solidFill>
                <a:latin typeface="Calibri Light"/>
              </a:rPr>
              <a:t>Click to edit Master title style</a:t>
            </a:r>
            <a:endParaRPr b="0" lang="en-US" sz="4400" spc="-1" strike="noStrike">
              <a:solidFill>
                <a:srgbClr val="000000"/>
              </a:solidFill>
              <a:latin typeface="Calibri"/>
            </a:endParaRPr>
          </a:p>
        </p:txBody>
      </p:sp>
      <p:sp>
        <p:nvSpPr>
          <p:cNvPr id="124" name="PlaceHolder 2"/>
          <p:cNvSpPr>
            <a:spLocks noGrp="1"/>
          </p:cNvSpPr>
          <p:nvPr>
            <p:ph type="dt"/>
          </p:nvPr>
        </p:nvSpPr>
        <p:spPr>
          <a:xfrm>
            <a:off x="838080" y="6356520"/>
            <a:ext cx="2742840" cy="364680"/>
          </a:xfrm>
          <a:prstGeom prst="rect">
            <a:avLst/>
          </a:prstGeom>
        </p:spPr>
        <p:txBody>
          <a:bodyPr anchor="ctr">
            <a:noAutofit/>
          </a:bodyPr>
          <a:p>
            <a:pPr>
              <a:lnSpc>
                <a:spcPct val="100000"/>
              </a:lnSpc>
            </a:pPr>
            <a:fld id="{1E3412C3-00BC-47FF-8413-8BFB24894569}" type="datetime">
              <a:rPr b="0" lang="en-US" sz="1200" spc="-1" strike="noStrike">
                <a:solidFill>
                  <a:srgbClr val="8b8b8b"/>
                </a:solidFill>
                <a:latin typeface="Calibri"/>
              </a:rPr>
              <a:t>11/27/23</a:t>
            </a:fld>
            <a:endParaRPr b="0" lang="en-US" sz="1200" spc="-1" strike="noStrike">
              <a:latin typeface="Times New Roman"/>
            </a:endParaRPr>
          </a:p>
        </p:txBody>
      </p:sp>
      <p:sp>
        <p:nvSpPr>
          <p:cNvPr id="125" name="PlaceHolder 3"/>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126" name="PlaceHolder 4"/>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936C863C-0A19-42B0-AFCC-F971F1034340}" type="slidenum">
              <a:rPr b="0" lang="en-US" sz="1200" spc="-1" strike="noStrike">
                <a:solidFill>
                  <a:srgbClr val="8b8b8b"/>
                </a:solidFill>
                <a:latin typeface="Calibri"/>
              </a:rPr>
              <a:t>&lt;number&gt;</a:t>
            </a:fld>
            <a:endParaRPr b="0" lang="en-US" sz="1200" spc="-1" strike="noStrike">
              <a:latin typeface="Times New Roman"/>
            </a:endParaRPr>
          </a:p>
        </p:txBody>
      </p:sp>
      <p:sp>
        <p:nvSpPr>
          <p:cNvPr id="127"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slideLayout" Target="../slideLayouts/slideLayout25.xml"/><Relationship Id="rId7"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slideLayout" Target="../slideLayouts/slideLayout25.xml"/><Relationship Id="rId7"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25.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3.wmf"/><Relationship Id="rId2" Type="http://schemas.openxmlformats.org/officeDocument/2006/relationships/image" Target="../media/image24.png"/><Relationship Id="rId3" Type="http://schemas.openxmlformats.org/officeDocument/2006/relationships/slideLayout" Target="../slideLayouts/slideLayout41.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wmf"/><Relationship Id="rId4" Type="http://schemas.openxmlformats.org/officeDocument/2006/relationships/image" Target="../media/image28.png"/><Relationship Id="rId5"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wmf"/><Relationship Id="rId3" Type="http://schemas.openxmlformats.org/officeDocument/2006/relationships/slideLayout" Target="../slideLayouts/slideLayout25.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wmf"/><Relationship Id="rId3" Type="http://schemas.openxmlformats.org/officeDocument/2006/relationships/slideLayout" Target="../slideLayouts/slideLayout25.xml"/>
</Relationships>
</file>

<file path=ppt/slides/_rels/slide17.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wmf"/><Relationship Id="rId7"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4.wmf"/><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wmf"/><Relationship Id="rId3"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0"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1" name="TextShape 2"/>
          <p:cNvSpPr txBox="1"/>
          <p:nvPr/>
        </p:nvSpPr>
        <p:spPr>
          <a:xfrm>
            <a:off x="838080" y="1093680"/>
            <a:ext cx="10506240" cy="2966760"/>
          </a:xfrm>
          <a:prstGeom prst="rect">
            <a:avLst/>
          </a:prstGeom>
          <a:noFill/>
          <a:ln>
            <a:noFill/>
          </a:ln>
        </p:spPr>
        <p:txBody>
          <a:bodyPr anchor="b">
            <a:normAutofit/>
          </a:bodyPr>
          <a:p>
            <a:pPr>
              <a:lnSpc>
                <a:spcPct val="90000"/>
              </a:lnSpc>
            </a:pPr>
            <a:r>
              <a:rPr b="0" lang="en-US" sz="8000" spc="-1" strike="noStrike">
                <a:solidFill>
                  <a:srgbClr val="000000"/>
                </a:solidFill>
                <a:latin typeface="Calibri Light"/>
              </a:rPr>
              <a:t>The Enigmatic Sanduleak’s star</a:t>
            </a:r>
            <a:endParaRPr b="0" lang="en-US" sz="8000" spc="-1" strike="noStrike">
              <a:solidFill>
                <a:srgbClr val="000000"/>
              </a:solidFill>
              <a:latin typeface="Calibri"/>
            </a:endParaRPr>
          </a:p>
        </p:txBody>
      </p:sp>
      <p:sp>
        <p:nvSpPr>
          <p:cNvPr id="172" name="TextShape 3"/>
          <p:cNvSpPr txBox="1"/>
          <p:nvPr/>
        </p:nvSpPr>
        <p:spPr>
          <a:xfrm>
            <a:off x="5891400" y="4619520"/>
            <a:ext cx="5456160" cy="1037880"/>
          </a:xfrm>
          <a:prstGeom prst="rect">
            <a:avLst/>
          </a:prstGeom>
          <a:noFill/>
          <a:ln>
            <a:noFill/>
          </a:ln>
        </p:spPr>
        <p:txBody>
          <a:bodyPr>
            <a:noAutofit/>
          </a:bodyPr>
          <a:p>
            <a:pPr algn="r">
              <a:lnSpc>
                <a:spcPct val="90000"/>
              </a:lnSpc>
              <a:spcBef>
                <a:spcPts val="1001"/>
              </a:spcBef>
            </a:pPr>
            <a:r>
              <a:rPr b="0" lang="en-US" sz="2800" spc="-1" strike="noStrike">
                <a:solidFill>
                  <a:srgbClr val="000000"/>
                </a:solidFill>
                <a:latin typeface="Calibri"/>
              </a:rPr>
              <a:t>Francesco Di Mille</a:t>
            </a:r>
            <a:endParaRPr b="0" lang="en-US" sz="2800" spc="-1" strike="noStrike">
              <a:latin typeface="Arial"/>
            </a:endParaRPr>
          </a:p>
          <a:p>
            <a:pPr algn="r">
              <a:lnSpc>
                <a:spcPct val="90000"/>
              </a:lnSpc>
              <a:spcBef>
                <a:spcPts val="1001"/>
              </a:spcBef>
            </a:pPr>
            <a:r>
              <a:rPr b="0" lang="en-US" sz="2800" spc="-1" strike="noStrike">
                <a:solidFill>
                  <a:srgbClr val="000000"/>
                </a:solidFill>
                <a:latin typeface="Calibri"/>
              </a:rPr>
              <a:t>Las Campanas Observatory</a:t>
            </a:r>
            <a:endParaRPr b="0" lang="en-US" sz="2800" spc="-1" strike="noStrike">
              <a:latin typeface="Arial"/>
            </a:endParaRPr>
          </a:p>
        </p:txBody>
      </p:sp>
      <p:sp>
        <p:nvSpPr>
          <p:cNvPr id="173" name="CustomShape 4"/>
          <p:cNvSpPr/>
          <p:nvPr/>
        </p:nvSpPr>
        <p:spPr>
          <a:xfrm>
            <a:off x="841320" y="4331160"/>
            <a:ext cx="10506240" cy="18000"/>
          </a:xfrm>
          <a:prstGeom prst="rect">
            <a:avLst/>
          </a:prstGeom>
          <a:solidFill>
            <a:srgbClr val="d5d5d5"/>
          </a:solidFill>
          <a:ln w="3240">
            <a:noFill/>
          </a:ln>
        </p:spPr>
        <p:style>
          <a:lnRef idx="2">
            <a:schemeClr val="accent1">
              <a:shade val="50000"/>
            </a:schemeClr>
          </a:lnRef>
          <a:fillRef idx="1">
            <a:schemeClr val="accent1"/>
          </a:fillRef>
          <a:effectRef idx="0">
            <a:schemeClr val="accent1"/>
          </a:effectRef>
          <a:fontRef idx="minor"/>
        </p:style>
      </p:sp>
      <p:sp>
        <p:nvSpPr>
          <p:cNvPr id="174" name="CustomShape 5"/>
          <p:cNvSpPr/>
          <p:nvPr/>
        </p:nvSpPr>
        <p:spPr>
          <a:xfrm rot="5400000">
            <a:off x="9347040" y="2348640"/>
            <a:ext cx="54360" cy="394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175" name="CustomShape 6"/>
          <p:cNvSpPr/>
          <p:nvPr/>
        </p:nvSpPr>
        <p:spPr>
          <a:xfrm>
            <a:off x="692280" y="6268320"/>
            <a:ext cx="42188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6c6c6c"/>
                </a:solidFill>
                <a:latin typeface="Open Sans"/>
              </a:rPr>
              <a:t>Bajina Bašta,Serbia, 20 June 2023</a:t>
            </a:r>
            <a:endParaRPr b="0" lang="en-US" sz="1800" spc="-1" strike="noStrike">
              <a:latin typeface="Arial"/>
            </a:endParaRPr>
          </a:p>
        </p:txBody>
      </p:sp>
      <p:pic>
        <p:nvPicPr>
          <p:cNvPr id="176" name="Picture 4" descr=""/>
          <p:cNvPicPr/>
          <p:nvPr/>
        </p:nvPicPr>
        <p:blipFill>
          <a:blip r:embed="rId1"/>
          <a:stretch/>
        </p:blipFill>
        <p:spPr>
          <a:xfrm>
            <a:off x="561240" y="63360"/>
            <a:ext cx="1617480" cy="1293840"/>
          </a:xfrm>
          <a:prstGeom prst="rect">
            <a:avLst/>
          </a:prstGeom>
          <a:ln>
            <a:noFill/>
          </a:ln>
        </p:spPr>
      </p:pic>
      <p:sp>
        <p:nvSpPr>
          <p:cNvPr id="177" name="CustomShape 7"/>
          <p:cNvSpPr/>
          <p:nvPr/>
        </p:nvSpPr>
        <p:spPr>
          <a:xfrm>
            <a:off x="692280" y="5649120"/>
            <a:ext cx="6099840" cy="6390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0c6954"/>
                </a:solidFill>
                <a:latin typeface="Arial"/>
              </a:rPr>
              <a:t>14th Serbian Conference on Spectral Line Shapes in Astrophysics</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19" name="Group 1"/>
          <p:cNvGrpSpPr/>
          <p:nvPr/>
        </p:nvGrpSpPr>
        <p:grpSpPr>
          <a:xfrm>
            <a:off x="2861280" y="5065920"/>
            <a:ext cx="1744200" cy="1662480"/>
            <a:chOff x="2861280" y="5065920"/>
            <a:chExt cx="1744200" cy="1662480"/>
          </a:xfrm>
        </p:grpSpPr>
        <p:pic>
          <p:nvPicPr>
            <p:cNvPr id="220" name="Picture 1" descr=""/>
            <p:cNvPicPr/>
            <p:nvPr/>
          </p:nvPicPr>
          <p:blipFill>
            <a:blip r:embed="rId1"/>
            <a:stretch/>
          </p:blipFill>
          <p:spPr>
            <a:xfrm rot="20078400">
              <a:off x="3497400" y="5171400"/>
              <a:ext cx="697320" cy="912240"/>
            </a:xfrm>
            <a:prstGeom prst="rect">
              <a:avLst/>
            </a:prstGeom>
            <a:ln>
              <a:noFill/>
            </a:ln>
          </p:spPr>
        </p:pic>
        <p:sp>
          <p:nvSpPr>
            <p:cNvPr id="221" name="CustomShape 2"/>
            <p:cNvSpPr/>
            <p:nvPr/>
          </p:nvSpPr>
          <p:spPr>
            <a:xfrm>
              <a:off x="2861280" y="6339960"/>
              <a:ext cx="1744200" cy="388440"/>
            </a:xfrm>
            <a:prstGeom prst="rect">
              <a:avLst/>
            </a:prstGeom>
            <a:noFill/>
            <a:ln>
              <a:noFill/>
            </a:ln>
          </p:spPr>
          <p:style>
            <a:lnRef idx="0"/>
            <a:fillRef idx="0"/>
            <a:effectRef idx="0"/>
            <a:fontRef idx="minor"/>
          </p:style>
          <p:txBody>
            <a:bodyPr lIns="0" rIns="0" tIns="0" bIns="0" anchor="ctr">
              <a:noAutofit/>
            </a:bodyPr>
            <a:p>
              <a:pPr>
                <a:lnSpc>
                  <a:spcPct val="100000"/>
                </a:lnSpc>
              </a:pPr>
              <a:r>
                <a:rPr b="0" lang="en-US" sz="2100" spc="-1" strike="noStrike">
                  <a:solidFill>
                    <a:srgbClr val="000000"/>
                  </a:solidFill>
                  <a:latin typeface="Calibri"/>
                  <a:ea typeface="ＭＳ Ｐゴシック"/>
                </a:rPr>
                <a:t>Southern Crab</a:t>
              </a:r>
              <a:endParaRPr b="0" lang="en-US" sz="2100" spc="-1" strike="noStrike">
                <a:latin typeface="Arial"/>
              </a:endParaRPr>
            </a:p>
          </p:txBody>
        </p:sp>
      </p:grpSp>
      <p:grpSp>
        <p:nvGrpSpPr>
          <p:cNvPr id="222" name="Group 3"/>
          <p:cNvGrpSpPr/>
          <p:nvPr/>
        </p:nvGrpSpPr>
        <p:grpSpPr>
          <a:xfrm>
            <a:off x="7101720" y="5014080"/>
            <a:ext cx="1249920" cy="1728360"/>
            <a:chOff x="7101720" y="5014080"/>
            <a:chExt cx="1249920" cy="1728360"/>
          </a:xfrm>
        </p:grpSpPr>
        <p:pic>
          <p:nvPicPr>
            <p:cNvPr id="223" name="Picture 4" descr=""/>
            <p:cNvPicPr/>
            <p:nvPr/>
          </p:nvPicPr>
          <p:blipFill>
            <a:blip r:embed="rId2"/>
            <a:stretch/>
          </p:blipFill>
          <p:spPr>
            <a:xfrm>
              <a:off x="7101720" y="5014080"/>
              <a:ext cx="1249920" cy="1235160"/>
            </a:xfrm>
            <a:prstGeom prst="rect">
              <a:avLst/>
            </a:prstGeom>
            <a:ln>
              <a:noFill/>
            </a:ln>
          </p:spPr>
        </p:pic>
        <p:sp>
          <p:nvSpPr>
            <p:cNvPr id="224" name="CustomShape 4"/>
            <p:cNvSpPr/>
            <p:nvPr/>
          </p:nvSpPr>
          <p:spPr>
            <a:xfrm>
              <a:off x="7295760" y="6352200"/>
              <a:ext cx="856800" cy="390240"/>
            </a:xfrm>
            <a:prstGeom prst="rect">
              <a:avLst/>
            </a:prstGeom>
            <a:noFill/>
            <a:ln>
              <a:noFill/>
            </a:ln>
          </p:spPr>
          <p:style>
            <a:lnRef idx="0"/>
            <a:fillRef idx="0"/>
            <a:effectRef idx="0"/>
            <a:fontRef idx="minor"/>
          </p:style>
          <p:txBody>
            <a:bodyPr lIns="0" rIns="0" tIns="0" bIns="0" anchor="ctr">
              <a:noAutofit/>
            </a:bodyPr>
            <a:p>
              <a:pPr>
                <a:lnSpc>
                  <a:spcPct val="100000"/>
                </a:lnSpc>
              </a:pPr>
              <a:r>
                <a:rPr b="0" lang="en-US" sz="2100" spc="-1" strike="noStrike">
                  <a:solidFill>
                    <a:srgbClr val="000000"/>
                  </a:solidFill>
                  <a:latin typeface="Calibri"/>
                  <a:ea typeface="ＭＳ Ｐゴシック"/>
                </a:rPr>
                <a:t>BI Cru</a:t>
              </a:r>
              <a:endParaRPr b="0" lang="en-US" sz="2100" spc="-1" strike="noStrike">
                <a:latin typeface="Arial"/>
              </a:endParaRPr>
            </a:p>
          </p:txBody>
        </p:sp>
      </p:grpSp>
      <p:grpSp>
        <p:nvGrpSpPr>
          <p:cNvPr id="225" name="Group 5"/>
          <p:cNvGrpSpPr/>
          <p:nvPr/>
        </p:nvGrpSpPr>
        <p:grpSpPr>
          <a:xfrm>
            <a:off x="3229560" y="357120"/>
            <a:ext cx="5847480" cy="3657600"/>
            <a:chOff x="3229560" y="357120"/>
            <a:chExt cx="5847480" cy="3657600"/>
          </a:xfrm>
        </p:grpSpPr>
        <p:pic>
          <p:nvPicPr>
            <p:cNvPr id="226" name="Picture 7" descr=""/>
            <p:cNvPicPr/>
            <p:nvPr/>
          </p:nvPicPr>
          <p:blipFill>
            <a:blip r:embed="rId3"/>
            <a:stretch/>
          </p:blipFill>
          <p:spPr>
            <a:xfrm>
              <a:off x="3229560" y="357120"/>
              <a:ext cx="5634360" cy="3657600"/>
            </a:xfrm>
            <a:prstGeom prst="rect">
              <a:avLst/>
            </a:prstGeom>
            <a:ln>
              <a:noFill/>
            </a:ln>
          </p:spPr>
        </p:pic>
        <p:sp>
          <p:nvSpPr>
            <p:cNvPr id="227" name="CustomShape 6"/>
            <p:cNvSpPr/>
            <p:nvPr/>
          </p:nvSpPr>
          <p:spPr>
            <a:xfrm>
              <a:off x="6984360" y="493200"/>
              <a:ext cx="2092680" cy="250920"/>
            </a:xfrm>
            <a:prstGeom prst="rect">
              <a:avLst/>
            </a:prstGeom>
            <a:noFill/>
            <a:ln>
              <a:noFill/>
            </a:ln>
          </p:spPr>
          <p:style>
            <a:lnRef idx="0"/>
            <a:fillRef idx="0"/>
            <a:effectRef idx="0"/>
            <a:fontRef idx="minor"/>
          </p:style>
          <p:txBody>
            <a:bodyPr lIns="0" rIns="0" tIns="0" bIns="0" anchor="ctr">
              <a:noAutofit/>
            </a:bodyPr>
            <a:p>
              <a:pPr>
                <a:lnSpc>
                  <a:spcPct val="100000"/>
                </a:lnSpc>
              </a:pPr>
              <a:r>
                <a:rPr b="0" lang="en-US" sz="1100" spc="-1" strike="noStrike">
                  <a:solidFill>
                    <a:srgbClr val="000000"/>
                  </a:solidFill>
                  <a:latin typeface="Calibri"/>
                  <a:ea typeface="ＭＳ Ｐゴシック"/>
                </a:rPr>
                <a:t>Corradi. R. 2003 ASPC,303,393</a:t>
              </a:r>
              <a:endParaRPr b="0" lang="en-US" sz="1100" spc="-1" strike="noStrike">
                <a:latin typeface="Arial"/>
              </a:endParaRPr>
            </a:p>
          </p:txBody>
        </p:sp>
      </p:grpSp>
      <p:pic>
        <p:nvPicPr>
          <p:cNvPr id="228" name="Picture 10" descr=""/>
          <p:cNvPicPr/>
          <p:nvPr/>
        </p:nvPicPr>
        <p:blipFill>
          <a:blip r:embed="rId4"/>
          <a:stretch/>
        </p:blipFill>
        <p:spPr>
          <a:xfrm rot="20079000">
            <a:off x="3834360" y="493200"/>
            <a:ext cx="3626280" cy="4743360"/>
          </a:xfrm>
          <a:prstGeom prst="rect">
            <a:avLst/>
          </a:prstGeom>
          <a:ln>
            <a:noFill/>
          </a:ln>
        </p:spPr>
      </p:pic>
      <p:pic>
        <p:nvPicPr>
          <p:cNvPr id="229" name="Picture 11" descr=""/>
          <p:cNvPicPr/>
          <p:nvPr/>
        </p:nvPicPr>
        <p:blipFill>
          <a:blip r:embed="rId5"/>
          <a:stretch/>
        </p:blipFill>
        <p:spPr>
          <a:xfrm>
            <a:off x="1594440" y="89280"/>
            <a:ext cx="9110160" cy="4390920"/>
          </a:xfrm>
          <a:prstGeom prst="rect">
            <a:avLst/>
          </a:prstGeom>
          <a:ln>
            <a:noFill/>
          </a:ln>
        </p:spPr>
      </p:pic>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childTnLst>
                  <p:par>
                    <p:cTn id="17" nodeType="clickEffect" fill="hold">
                      <p:stCondLst>
                        <p:cond delay="indefinite"/>
                      </p:stCondLst>
                      <p:childTnLst>
                        <p:par>
                          <p:cTn id="18" nodeType="withEffect" fill="hold">
                            <p:stCondLst>
                              <p:cond delay="0"/>
                            </p:stCondLst>
                            <p:childTnLst>
                              <p:par>
                                <p:cTn id="19" nodeType="clickEffect" fill="hold" presetClass="entr" presetID="23" presetSubtype="16">
                                  <p:stCondLst>
                                    <p:cond delay="0"/>
                                  </p:stCondLst>
                                  <p:childTnLst>
                                    <p:set>
                                      <p:cBhvr>
                                        <p:cTn id="20" dur="1" fill="hold">
                                          <p:stCondLst>
                                            <p:cond delay="0"/>
                                          </p:stCondLst>
                                        </p:cTn>
                                        <p:tgtEl>
                                          <p:spTgt spid="228"/>
                                        </p:tgtEl>
                                        <p:attrNameLst>
                                          <p:attrName>style.visibility</p:attrName>
                                        </p:attrNameLst>
                                      </p:cBhvr>
                                      <p:to>
                                        <p:strVal val="visible"/>
                                      </p:to>
                                    </p:set>
                                    <p:anim calcmode="lin" valueType="num">
                                      <p:cBhvr additive="repl">
                                        <p:cTn id="21" dur="500" fill="hold"/>
                                        <p:tgtEl>
                                          <p:spTgt spid="228"/>
                                        </p:tgtEl>
                                        <p:attrNameLst>
                                          <p:attrName>ppt_w</p:attrName>
                                        </p:attrNameLst>
                                      </p:cBhvr>
                                      <p:tavLst>
                                        <p:tav tm="0">
                                          <p:val>
                                            <p:fltVal val="0"/>
                                          </p:val>
                                        </p:tav>
                                        <p:tav tm="100000">
                                          <p:val>
                                            <p:strVal val="#ppt_w"/>
                                          </p:val>
                                        </p:tav>
                                      </p:tavLst>
                                    </p:anim>
                                    <p:anim calcmode="lin" valueType="num">
                                      <p:cBhvr additive="repl">
                                        <p:cTn id="22" dur="500" fill="hold"/>
                                        <p:tgtEl>
                                          <p:spTgt spid="228"/>
                                        </p:tgtEl>
                                        <p:attrNameLst>
                                          <p:attrName>ppt_h</p:attrName>
                                        </p:attrNameLst>
                                      </p:cBhvr>
                                      <p:tavLst>
                                        <p:tav tm="0">
                                          <p:val>
                                            <p:fltVal val="0"/>
                                          </p:val>
                                        </p:tav>
                                        <p:tav tm="100000">
                                          <p:val>
                                            <p:strVal val="#ppt_h"/>
                                          </p:val>
                                        </p:tav>
                                      </p:tavLst>
                                    </p:anim>
                                  </p:childTnLst>
                                </p:cTn>
                              </p:par>
                            </p:childTnLst>
                          </p:cTn>
                        </p:par>
                      </p:childTnLst>
                    </p:cTn>
                  </p:par>
                  <p:par>
                    <p:cTn id="23" nodeType="clickEffect" fill="hold">
                      <p:stCondLst>
                        <p:cond delay="indefinite"/>
                      </p:stCondLst>
                      <p:childTnLst>
                        <p:par>
                          <p:cTn id="24" nodeType="withEffect" fill="hold">
                            <p:stCondLst>
                              <p:cond delay="0"/>
                            </p:stCondLst>
                            <p:childTnLst>
                              <p:par>
                                <p:cTn id="25" nodeType="clickEffect" fill="hold" presetClass="exit" presetID="1">
                                  <p:stCondLst>
                                    <p:cond delay="0"/>
                                  </p:stCondLst>
                                  <p:childTnLst>
                                    <p:set>
                                      <p:cBhvr>
                                        <p:cTn id="26" dur="1" fill="hold">
                                          <p:stCondLst>
                                            <p:cond delay="499"/>
                                          </p:stCondLst>
                                        </p:cTn>
                                        <p:tgtEl>
                                          <p:spTgt spid="228"/>
                                        </p:tgtEl>
                                        <p:attrNameLst>
                                          <p:attrName>style.visibility</p:attrName>
                                        </p:attrNameLst>
                                      </p:cBhvr>
                                      <p:to>
                                        <p:strVal val="hidden"/>
                                      </p:to>
                                    </p:set>
                                  </p:childTnLst>
                                </p:cTn>
                              </p:par>
                            </p:childTnLst>
                          </p:cTn>
                        </p:par>
                      </p:childTnLst>
                    </p:cTn>
                  </p:par>
                  <p:par>
                    <p:cTn id="27" nodeType="clickEffect" fill="hold">
                      <p:stCondLst>
                        <p:cond delay="indefinite"/>
                      </p:stCondLst>
                      <p:childTnLst>
                        <p:par>
                          <p:cTn id="28" nodeType="withEffect" fill="hold">
                            <p:stCondLst>
                              <p:cond delay="0"/>
                            </p:stCondLst>
                            <p:childTnLst>
                              <p:par>
                                <p:cTn id="29" nodeType="clickEffect" fill="hold" presetClass="entr" presetID="1">
                                  <p:stCondLst>
                                    <p:cond delay="0"/>
                                  </p:stCondLst>
                                  <p:childTnLst>
                                    <p:set>
                                      <p:cBhvr>
                                        <p:cTn id="30" dur="1" fill="hold">
                                          <p:stCondLst>
                                            <p:cond delay="499"/>
                                          </p:stCondLst>
                                        </p:cTn>
                                        <p:tgtEl>
                                          <p:spTgt spid="219"/>
                                        </p:tgtEl>
                                        <p:attrNameLst>
                                          <p:attrName>style.visibility</p:attrName>
                                        </p:attrNameLst>
                                      </p:cBhvr>
                                      <p:to>
                                        <p:strVal val="visible"/>
                                      </p:to>
                                    </p:set>
                                  </p:childTnLst>
                                </p:cTn>
                              </p:par>
                            </p:childTnLst>
                          </p:cTn>
                        </p:par>
                      </p:childTnLst>
                    </p:cTn>
                  </p:par>
                  <p:par>
                    <p:cTn id="31" nodeType="clickEffect" fill="hold">
                      <p:stCondLst>
                        <p:cond delay="indefinite"/>
                      </p:stCondLst>
                      <p:childTnLst>
                        <p:par>
                          <p:cTn id="32" nodeType="withEffect" fill="hold">
                            <p:stCondLst>
                              <p:cond delay="0"/>
                            </p:stCondLst>
                            <p:childTnLst>
                              <p:par>
                                <p:cTn id="33" nodeType="clickEffect" fill="hold" presetClass="entr" presetID="1">
                                  <p:stCondLst>
                                    <p:cond delay="0"/>
                                  </p:stCondLst>
                                  <p:childTnLst>
                                    <p:set>
                                      <p:cBhvr>
                                        <p:cTn id="34" dur="1" fill="hold">
                                          <p:stCondLst>
                                            <p:cond delay="499"/>
                                          </p:stCondLst>
                                        </p:cTn>
                                        <p:tgtEl>
                                          <p:spTgt spid="222"/>
                                        </p:tgtEl>
                                        <p:attrNameLst>
                                          <p:attrName>style.visibility</p:attrName>
                                        </p:attrNameLst>
                                      </p:cBhvr>
                                      <p:to>
                                        <p:strVal val="visible"/>
                                      </p:to>
                                    </p:set>
                                  </p:childTnLst>
                                </p:cTn>
                              </p:par>
                            </p:childTnLst>
                          </p:cTn>
                        </p:par>
                      </p:childTnLst>
                    </p:cTn>
                  </p:par>
                  <p:par>
                    <p:cTn id="35" nodeType="clickEffect" fill="hold">
                      <p:stCondLst>
                        <p:cond delay="indefinite"/>
                      </p:stCondLst>
                      <p:childTnLst>
                        <p:par>
                          <p:cTn id="36" nodeType="withEffect" fill="hold">
                            <p:stCondLst>
                              <p:cond delay="0"/>
                            </p:stCondLst>
                            <p:childTnLst>
                              <p:par>
                                <p:cTn id="37" nodeType="clickEffect" fill="hold" presetClass="entr" presetID="1">
                                  <p:stCondLst>
                                    <p:cond delay="0"/>
                                  </p:stCondLst>
                                  <p:childTnLst>
                                    <p:set>
                                      <p:cBhvr>
                                        <p:cTn id="38" dur="1" fill="hold">
                                          <p:stCondLst>
                                            <p:cond delay="499"/>
                                          </p:stCondLst>
                                        </p:cTn>
                                        <p:tgtEl>
                                          <p:spTgt spid="22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30" name="Group 1"/>
          <p:cNvGrpSpPr/>
          <p:nvPr/>
        </p:nvGrpSpPr>
        <p:grpSpPr>
          <a:xfrm>
            <a:off x="2861280" y="5065920"/>
            <a:ext cx="1744200" cy="1662480"/>
            <a:chOff x="2861280" y="5065920"/>
            <a:chExt cx="1744200" cy="1662480"/>
          </a:xfrm>
        </p:grpSpPr>
        <p:pic>
          <p:nvPicPr>
            <p:cNvPr id="231" name="Picture 1" descr=""/>
            <p:cNvPicPr/>
            <p:nvPr/>
          </p:nvPicPr>
          <p:blipFill>
            <a:blip r:embed="rId1"/>
            <a:stretch/>
          </p:blipFill>
          <p:spPr>
            <a:xfrm rot="20078400">
              <a:off x="3497400" y="5171400"/>
              <a:ext cx="697320" cy="912240"/>
            </a:xfrm>
            <a:prstGeom prst="rect">
              <a:avLst/>
            </a:prstGeom>
            <a:ln>
              <a:noFill/>
            </a:ln>
          </p:spPr>
        </p:pic>
        <p:sp>
          <p:nvSpPr>
            <p:cNvPr id="232" name="CustomShape 2"/>
            <p:cNvSpPr/>
            <p:nvPr/>
          </p:nvSpPr>
          <p:spPr>
            <a:xfrm>
              <a:off x="2861280" y="6339960"/>
              <a:ext cx="1744200" cy="388440"/>
            </a:xfrm>
            <a:prstGeom prst="rect">
              <a:avLst/>
            </a:prstGeom>
            <a:noFill/>
            <a:ln>
              <a:noFill/>
            </a:ln>
          </p:spPr>
          <p:style>
            <a:lnRef idx="0"/>
            <a:fillRef idx="0"/>
            <a:effectRef idx="0"/>
            <a:fontRef idx="minor"/>
          </p:style>
          <p:txBody>
            <a:bodyPr lIns="0" rIns="0" tIns="0" bIns="0" anchor="ctr">
              <a:noAutofit/>
            </a:bodyPr>
            <a:p>
              <a:pPr>
                <a:lnSpc>
                  <a:spcPct val="100000"/>
                </a:lnSpc>
              </a:pPr>
              <a:r>
                <a:rPr b="0" lang="en-US" sz="2100" spc="-1" strike="noStrike">
                  <a:solidFill>
                    <a:srgbClr val="000000"/>
                  </a:solidFill>
                  <a:latin typeface="Calibri"/>
                  <a:ea typeface="ＭＳ Ｐゴシック"/>
                </a:rPr>
                <a:t>Southern Crab</a:t>
              </a:r>
              <a:endParaRPr b="0" lang="en-US" sz="2100" spc="-1" strike="noStrike">
                <a:latin typeface="Arial"/>
              </a:endParaRPr>
            </a:p>
          </p:txBody>
        </p:sp>
      </p:grpSp>
      <p:grpSp>
        <p:nvGrpSpPr>
          <p:cNvPr id="233" name="Group 3"/>
          <p:cNvGrpSpPr/>
          <p:nvPr/>
        </p:nvGrpSpPr>
        <p:grpSpPr>
          <a:xfrm>
            <a:off x="7101720" y="5014080"/>
            <a:ext cx="1249920" cy="1728360"/>
            <a:chOff x="7101720" y="5014080"/>
            <a:chExt cx="1249920" cy="1728360"/>
          </a:xfrm>
        </p:grpSpPr>
        <p:pic>
          <p:nvPicPr>
            <p:cNvPr id="234" name="Picture 4" descr=""/>
            <p:cNvPicPr/>
            <p:nvPr/>
          </p:nvPicPr>
          <p:blipFill>
            <a:blip r:embed="rId2"/>
            <a:stretch/>
          </p:blipFill>
          <p:spPr>
            <a:xfrm>
              <a:off x="7101720" y="5014080"/>
              <a:ext cx="1249920" cy="1235160"/>
            </a:xfrm>
            <a:prstGeom prst="rect">
              <a:avLst/>
            </a:prstGeom>
            <a:ln>
              <a:noFill/>
            </a:ln>
          </p:spPr>
        </p:pic>
        <p:sp>
          <p:nvSpPr>
            <p:cNvPr id="235" name="CustomShape 4"/>
            <p:cNvSpPr/>
            <p:nvPr/>
          </p:nvSpPr>
          <p:spPr>
            <a:xfrm>
              <a:off x="7295760" y="6352200"/>
              <a:ext cx="856800" cy="390240"/>
            </a:xfrm>
            <a:prstGeom prst="rect">
              <a:avLst/>
            </a:prstGeom>
            <a:noFill/>
            <a:ln>
              <a:noFill/>
            </a:ln>
          </p:spPr>
          <p:style>
            <a:lnRef idx="0"/>
            <a:fillRef idx="0"/>
            <a:effectRef idx="0"/>
            <a:fontRef idx="minor"/>
          </p:style>
          <p:txBody>
            <a:bodyPr lIns="0" rIns="0" tIns="0" bIns="0" anchor="ctr">
              <a:noAutofit/>
            </a:bodyPr>
            <a:p>
              <a:pPr>
                <a:lnSpc>
                  <a:spcPct val="100000"/>
                </a:lnSpc>
              </a:pPr>
              <a:r>
                <a:rPr b="0" lang="en-US" sz="2100" spc="-1" strike="noStrike">
                  <a:solidFill>
                    <a:srgbClr val="000000"/>
                  </a:solidFill>
                  <a:latin typeface="Calibri"/>
                  <a:ea typeface="ＭＳ Ｐゴシック"/>
                </a:rPr>
                <a:t>BI Cru</a:t>
              </a:r>
              <a:endParaRPr b="0" lang="en-US" sz="2100" spc="-1" strike="noStrike">
                <a:latin typeface="Arial"/>
              </a:endParaRPr>
            </a:p>
          </p:txBody>
        </p:sp>
      </p:grpSp>
      <p:pic>
        <p:nvPicPr>
          <p:cNvPr id="236" name="Picture 7" descr=""/>
          <p:cNvPicPr/>
          <p:nvPr/>
        </p:nvPicPr>
        <p:blipFill>
          <a:blip r:embed="rId3"/>
          <a:stretch/>
        </p:blipFill>
        <p:spPr>
          <a:xfrm>
            <a:off x="1594440" y="89280"/>
            <a:ext cx="9110160" cy="4390920"/>
          </a:xfrm>
          <a:prstGeom prst="rect">
            <a:avLst/>
          </a:prstGeom>
          <a:ln>
            <a:noFill/>
          </a:ln>
        </p:spPr>
      </p:pic>
      <p:pic>
        <p:nvPicPr>
          <p:cNvPr id="237" name="Picture 8" descr=""/>
          <p:cNvPicPr/>
          <p:nvPr/>
        </p:nvPicPr>
        <p:blipFill>
          <a:blip r:embed="rId4"/>
          <a:stretch/>
        </p:blipFill>
        <p:spPr>
          <a:xfrm rot="12900000">
            <a:off x="1229040" y="89640"/>
            <a:ext cx="9572400" cy="3893040"/>
          </a:xfrm>
          <a:prstGeom prst="rect">
            <a:avLst/>
          </a:prstGeom>
          <a:ln>
            <a:noFill/>
          </a:ln>
        </p:spPr>
      </p:pic>
      <p:pic>
        <p:nvPicPr>
          <p:cNvPr id="238" name="Picture 9" descr=""/>
          <p:cNvPicPr/>
          <p:nvPr/>
        </p:nvPicPr>
        <p:blipFill>
          <a:blip r:embed="rId5"/>
          <a:stretch/>
        </p:blipFill>
        <p:spPr>
          <a:xfrm rot="12900000">
            <a:off x="1230480" y="89640"/>
            <a:ext cx="9572400" cy="3893040"/>
          </a:xfrm>
          <a:prstGeom prst="rect">
            <a:avLst/>
          </a:prstGeom>
          <a:ln>
            <a:noFill/>
          </a:ln>
        </p:spPr>
      </p:pic>
      <p:grpSp>
        <p:nvGrpSpPr>
          <p:cNvPr id="239" name="Group 5"/>
          <p:cNvGrpSpPr/>
          <p:nvPr/>
        </p:nvGrpSpPr>
        <p:grpSpPr>
          <a:xfrm>
            <a:off x="9568800" y="4534560"/>
            <a:ext cx="2394000" cy="1647720"/>
            <a:chOff x="9568800" y="4534560"/>
            <a:chExt cx="2394000" cy="1647720"/>
          </a:xfrm>
        </p:grpSpPr>
        <p:sp>
          <p:nvSpPr>
            <p:cNvPr id="240" name="CustomShape 6"/>
            <p:cNvSpPr/>
            <p:nvPr/>
          </p:nvSpPr>
          <p:spPr>
            <a:xfrm>
              <a:off x="9568800" y="5543280"/>
              <a:ext cx="2394000" cy="6390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000000"/>
                  </a:solidFill>
                  <a:latin typeface="Calibri"/>
                </a:rPr>
                <a:t>Hubble Space telescope</a:t>
              </a:r>
              <a:endParaRPr b="0" lang="en-US" sz="1800" spc="-1" strike="noStrike">
                <a:latin typeface="Arial"/>
              </a:endParaRPr>
            </a:p>
            <a:p>
              <a:pPr>
                <a:lnSpc>
                  <a:spcPct val="100000"/>
                </a:lnSpc>
              </a:pPr>
              <a:r>
                <a:rPr b="0" lang="en-US" sz="1800" spc="-1" strike="noStrike">
                  <a:solidFill>
                    <a:srgbClr val="000000"/>
                  </a:solidFill>
                  <a:latin typeface="Calibri"/>
                </a:rPr>
                <a:t>Narrow Band Images</a:t>
              </a:r>
              <a:endParaRPr b="0" lang="en-US" sz="1800" spc="-1" strike="noStrike">
                <a:latin typeface="Arial"/>
              </a:endParaRPr>
            </a:p>
          </p:txBody>
        </p:sp>
        <p:sp>
          <p:nvSpPr>
            <p:cNvPr id="241" name="CustomShape 7"/>
            <p:cNvSpPr/>
            <p:nvPr/>
          </p:nvSpPr>
          <p:spPr>
            <a:xfrm flipH="1" flipV="1">
              <a:off x="10169640" y="4534200"/>
              <a:ext cx="851040" cy="1062360"/>
            </a:xfrm>
            <a:custGeom>
              <a:avLst/>
              <a:gdLst/>
              <a:ahLst/>
              <a:rect l="l" t="t" r="r" b="b"/>
              <a:pathLst>
                <a:path w="21600" h="21600">
                  <a:moveTo>
                    <a:pt x="0" y="0"/>
                  </a:moveTo>
                  <a:lnTo>
                    <a:pt x="21600" y="21600"/>
                  </a:lnTo>
                </a:path>
              </a:pathLst>
            </a:custGeom>
            <a:noFill/>
            <a:ln w="47520">
              <a:solidFill>
                <a:schemeClr val="accent2">
                  <a:lumMod val="75000"/>
                </a:schemeClr>
              </a:solidFill>
              <a:tailEnd len="med" type="triangle" w="med"/>
            </a:ln>
          </p:spPr>
          <p:style>
            <a:lnRef idx="1">
              <a:schemeClr val="accent1"/>
            </a:lnRef>
            <a:fillRef idx="0">
              <a:schemeClr val="accent1"/>
            </a:fillRef>
            <a:effectRef idx="0">
              <a:schemeClr val="accent1"/>
            </a:effectRef>
            <a:fontRef idx="minor"/>
          </p:style>
        </p:sp>
      </p:grpSp>
    </p:spTree>
  </p:cSld>
  <mc:AlternateContent>
    <mc:Choice Requires="p14">
      <p:transition spd="slow" p14:dur="2000"/>
    </mc:Choice>
    <mc:Fallback>
      <p:transition spd="slow"/>
    </mc:Fallback>
  </mc:AlternateContent>
  <p:timing>
    <p:tnLst>
      <p:par>
        <p:cTn id="39" dur="indefinite" restart="never" nodeType="tmRoot">
          <p:childTnLst>
            <p:seq>
              <p:cTn id="40" dur="indefinite" nodeType="mainSeq">
                <p:childTnLst>
                  <p:par>
                    <p:cTn id="41" nodeType="clickEffect" fill="hold">
                      <p:stCondLst>
                        <p:cond delay="indefinite"/>
                      </p:stCondLst>
                      <p:childTnLst>
                        <p:par>
                          <p:cTn id="42" nodeType="withEffect" fill="hold">
                            <p:stCondLst>
                              <p:cond delay="0"/>
                            </p:stCondLst>
                            <p:childTnLst>
                              <p:par>
                                <p:cTn id="43" nodeType="clickEffect" fill="hold" presetClass="entr">
                                  <p:stCondLst>
                                    <p:cond delay="0"/>
                                  </p:stCondLst>
                                  <p:childTnLst>
                                    <p:set>
                                      <p:cBhvr>
                                        <p:cTn id="44" dur="1" fill="hold">
                                          <p:stCondLst>
                                            <p:cond delay="499"/>
                                          </p:stCondLst>
                                        </p:cTn>
                                        <p:tgtEl>
                                          <p:spTgt spid="237"/>
                                        </p:tgtEl>
                                        <p:attrNameLst>
                                          <p:attrName>style.visibility</p:attrName>
                                        </p:attrNameLst>
                                      </p:cBhvr>
                                      <p:to>
                                        <p:strVal val="visible"/>
                                      </p:to>
                                    </p:set>
                                  </p:childTnLst>
                                </p:cTn>
                              </p:par>
                            </p:childTnLst>
                          </p:cTn>
                        </p:par>
                      </p:childTnLst>
                    </p:cTn>
                  </p:par>
                  <p:par>
                    <p:cTn id="45" nodeType="clickEffect" fill="hold">
                      <p:stCondLst>
                        <p:cond delay="indefinite"/>
                      </p:stCondLst>
                      <p:childTnLst>
                        <p:par>
                          <p:cTn id="46" nodeType="withEffect" fill="hold">
                            <p:stCondLst>
                              <p:cond delay="0"/>
                            </p:stCondLst>
                            <p:childTnLst>
                              <p:par>
                                <p:cTn id="47" nodeType="clickEffect" fill="hold" presetClass="entr">
                                  <p:stCondLst>
                                    <p:cond delay="0"/>
                                  </p:stCondLst>
                                  <p:childTnLst>
                                    <p:set>
                                      <p:cBhvr>
                                        <p:cTn id="48" dur="1" fill="hold">
                                          <p:stCondLst>
                                            <p:cond delay="499"/>
                                          </p:stCondLst>
                                        </p:cTn>
                                        <p:tgtEl>
                                          <p:spTgt spid="238"/>
                                        </p:tgtEl>
                                        <p:attrNameLst>
                                          <p:attrName>style.visibility</p:attrName>
                                        </p:attrNameLst>
                                      </p:cBhvr>
                                      <p:to>
                                        <p:strVal val="visible"/>
                                      </p:to>
                                    </p:set>
                                  </p:childTnLst>
                                </p:cTn>
                              </p:par>
                              <p:par>
                                <p:cTn id="49" nodeType="withEffect" fill="hold" presetClass="entr" presetID="1">
                                  <p:stCondLst>
                                    <p:cond delay="0"/>
                                  </p:stCondLst>
                                  <p:childTnLst>
                                    <p:set>
                                      <p:cBhvr>
                                        <p:cTn id="50"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2" name="Picture 1" descr=""/>
          <p:cNvPicPr/>
          <p:nvPr/>
        </p:nvPicPr>
        <p:blipFill>
          <a:blip r:embed="rId1"/>
          <a:stretch/>
        </p:blipFill>
        <p:spPr>
          <a:xfrm>
            <a:off x="2276280" y="750240"/>
            <a:ext cx="7339680" cy="5707800"/>
          </a:xfrm>
          <a:prstGeom prst="rect">
            <a:avLst/>
          </a:prstGeom>
          <a:ln>
            <a:noFill/>
          </a:ln>
        </p:spPr>
      </p:pic>
      <p:sp>
        <p:nvSpPr>
          <p:cNvPr id="243" name="CustomShape 1"/>
          <p:cNvSpPr/>
          <p:nvPr/>
        </p:nvSpPr>
        <p:spPr>
          <a:xfrm>
            <a:off x="7435440" y="5684760"/>
            <a:ext cx="2107080" cy="642600"/>
          </a:xfrm>
          <a:prstGeom prst="rect">
            <a:avLst/>
          </a:prstGeom>
          <a:noFill/>
          <a:ln>
            <a:noFill/>
          </a:ln>
        </p:spPr>
        <p:style>
          <a:lnRef idx="0"/>
          <a:fillRef idx="0"/>
          <a:effectRef idx="0"/>
          <a:fontRef idx="minor"/>
        </p:style>
        <p:txBody>
          <a:bodyPr lIns="0" rIns="0" tIns="0" bIns="0" anchor="ctr">
            <a:noAutofit/>
          </a:bodyPr>
          <a:p>
            <a:pPr>
              <a:lnSpc>
                <a:spcPct val="100000"/>
              </a:lnSpc>
            </a:pPr>
            <a:endParaRPr b="0" lang="en-US" sz="1800" spc="-1" strike="noStrike">
              <a:latin typeface="Arial"/>
            </a:endParaRPr>
          </a:p>
          <a:p>
            <a:pPr>
              <a:lnSpc>
                <a:spcPct val="100000"/>
              </a:lnSpc>
            </a:pPr>
            <a:r>
              <a:rPr b="0" i="1" lang="en-US" sz="800" spc="-1" strike="noStrike">
                <a:solidFill>
                  <a:srgbClr val="000000"/>
                </a:solidFill>
                <a:latin typeface="Arial"/>
                <a:ea typeface="ＭＳ Ｐゴシック"/>
              </a:rPr>
              <a:t>FoV: 1.4</a:t>
            </a:r>
            <a:r>
              <a:rPr b="0" i="1" lang="en-US" sz="800" spc="-1" strike="noStrike">
                <a:solidFill>
                  <a:srgbClr val="000000"/>
                </a:solidFill>
                <a:latin typeface="Arial"/>
                <a:ea typeface="ＭＳ Ｐゴシック"/>
              </a:rPr>
              <a:t>’</a:t>
            </a:r>
            <a:r>
              <a:rPr b="0" i="1" lang="en-US" sz="800" spc="-1" strike="noStrike">
                <a:solidFill>
                  <a:srgbClr val="000000"/>
                </a:solidFill>
                <a:latin typeface="Arial"/>
                <a:ea typeface="ＭＳ Ｐゴシック"/>
              </a:rPr>
              <a:t> x 1.4</a:t>
            </a:r>
            <a:r>
              <a:rPr b="0" i="1" lang="en-US" sz="800" spc="-1" strike="noStrike">
                <a:solidFill>
                  <a:srgbClr val="000000"/>
                </a:solidFill>
                <a:latin typeface="Arial"/>
                <a:ea typeface="ＭＳ Ｐゴシック"/>
              </a:rPr>
              <a:t>’</a:t>
            </a:r>
            <a:r>
              <a:rPr b="0" i="1" lang="en-US" sz="800" spc="-1" strike="noStrike">
                <a:solidFill>
                  <a:srgbClr val="000000"/>
                </a:solidFill>
                <a:latin typeface="Arial"/>
                <a:ea typeface="ＭＳ Ｐゴシック"/>
              </a:rPr>
              <a:t> </a:t>
            </a:r>
            <a:endParaRPr b="0" lang="en-US" sz="800" spc="-1" strike="noStrike">
              <a:latin typeface="Arial"/>
            </a:endParaRPr>
          </a:p>
          <a:p>
            <a:pPr>
              <a:lnSpc>
                <a:spcPct val="100000"/>
              </a:lnSpc>
            </a:pPr>
            <a:r>
              <a:rPr b="0" i="1" lang="en-US" sz="800" spc="-1" strike="noStrike">
                <a:solidFill>
                  <a:srgbClr val="000000"/>
                </a:solidFill>
                <a:latin typeface="Arial"/>
                <a:ea typeface="ＭＳ Ｐゴシック"/>
              </a:rPr>
              <a:t>Pixel scale: 0.07arc/pix </a:t>
            </a:r>
            <a:endParaRPr b="0" lang="en-US" sz="800" spc="-1" strike="noStrike">
              <a:latin typeface="Arial"/>
            </a:endParaRPr>
          </a:p>
          <a:p>
            <a:pPr>
              <a:lnSpc>
                <a:spcPct val="100000"/>
              </a:lnSpc>
            </a:pPr>
            <a:r>
              <a:rPr b="0" i="1" lang="en-US" sz="800" spc="-1" strike="noStrike">
                <a:solidFill>
                  <a:srgbClr val="000000"/>
                </a:solidFill>
                <a:latin typeface="Arial"/>
                <a:ea typeface="ＭＳ Ｐゴシック"/>
              </a:rPr>
              <a:t>Exp. time: 3x900 sec </a:t>
            </a:r>
            <a:endParaRPr b="0" lang="en-US" sz="800" spc="-1" strike="noStrike">
              <a:latin typeface="Arial"/>
            </a:endParaRPr>
          </a:p>
          <a:p>
            <a:pPr marL="1371600">
              <a:lnSpc>
                <a:spcPct val="100000"/>
              </a:lnSpc>
            </a:pPr>
            <a:r>
              <a:rPr b="0" i="1" lang="en-US" sz="800" spc="-1" strike="noStrike">
                <a:solidFill>
                  <a:srgbClr val="000000"/>
                </a:solidFill>
                <a:latin typeface="Arial"/>
                <a:ea typeface="ＭＳ Ｐゴシック"/>
              </a:rPr>
              <a:t>900 sec off-band </a:t>
            </a:r>
            <a:endParaRPr b="0" lang="en-US" sz="800" spc="-1" strike="noStrike">
              <a:latin typeface="Arial"/>
            </a:endParaRPr>
          </a:p>
        </p:txBody>
      </p:sp>
      <p:sp>
        <p:nvSpPr>
          <p:cNvPr id="244" name="CustomShape 2"/>
          <p:cNvSpPr/>
          <p:nvPr/>
        </p:nvSpPr>
        <p:spPr>
          <a:xfrm rot="11866800">
            <a:off x="4280040" y="3580200"/>
            <a:ext cx="3294720" cy="1267560"/>
          </a:xfrm>
          <a:prstGeom prst="rect">
            <a:avLst/>
          </a:prstGeom>
          <a:solidFill>
            <a:schemeClr val="accent1">
              <a:alpha val="90570"/>
            </a:schemeClr>
          </a:solidFill>
          <a:ln w="25560">
            <a:solidFill>
              <a:schemeClr val="tx1">
                <a:alpha val="90570"/>
              </a:schemeClr>
            </a:solidFill>
            <a:miter/>
          </a:ln>
        </p:spPr>
        <p:style>
          <a:lnRef idx="0"/>
          <a:fillRef idx="0"/>
          <a:effectRef idx="0"/>
          <a:fontRef idx="minor"/>
        </p:style>
      </p:sp>
      <p:sp>
        <p:nvSpPr>
          <p:cNvPr id="245" name="CustomShape 3"/>
          <p:cNvSpPr/>
          <p:nvPr/>
        </p:nvSpPr>
        <p:spPr>
          <a:xfrm rot="11866800">
            <a:off x="4747320" y="2070720"/>
            <a:ext cx="3268080" cy="1473120"/>
          </a:xfrm>
          <a:prstGeom prst="rect">
            <a:avLst/>
          </a:prstGeom>
          <a:solidFill>
            <a:schemeClr val="accent1">
              <a:alpha val="89571"/>
            </a:schemeClr>
          </a:solidFill>
          <a:ln w="25560">
            <a:solidFill>
              <a:schemeClr val="tx1">
                <a:alpha val="89571"/>
              </a:schemeClr>
            </a:solidFill>
            <a:miter/>
          </a:ln>
        </p:spPr>
        <p:style>
          <a:lnRef idx="0"/>
          <a:fillRef idx="0"/>
          <a:effectRef idx="0"/>
          <a:fontRef idx="minor"/>
        </p:style>
      </p:sp>
      <p:pic>
        <p:nvPicPr>
          <p:cNvPr id="246" name="Picture 5" descr=""/>
          <p:cNvPicPr/>
          <p:nvPr/>
        </p:nvPicPr>
        <p:blipFill>
          <a:blip r:embed="rId2"/>
          <a:stretch/>
        </p:blipFill>
        <p:spPr>
          <a:xfrm rot="6432000">
            <a:off x="2273040" y="33120"/>
            <a:ext cx="8472960" cy="4778280"/>
          </a:xfrm>
          <a:prstGeom prst="rect">
            <a:avLst/>
          </a:prstGeom>
          <a:ln>
            <a:noFill/>
          </a:ln>
        </p:spPr>
      </p:pic>
      <p:sp>
        <p:nvSpPr>
          <p:cNvPr id="247" name="CustomShape 4"/>
          <p:cNvSpPr/>
          <p:nvPr/>
        </p:nvSpPr>
        <p:spPr>
          <a:xfrm>
            <a:off x="2326320" y="6278400"/>
            <a:ext cx="3396600" cy="122400"/>
          </a:xfrm>
          <a:prstGeom prst="rect">
            <a:avLst/>
          </a:prstGeom>
          <a:noFill/>
          <a:ln>
            <a:noFill/>
          </a:ln>
        </p:spPr>
        <p:style>
          <a:lnRef idx="0"/>
          <a:fillRef idx="0"/>
          <a:effectRef idx="0"/>
          <a:fontRef idx="minor"/>
        </p:style>
        <p:txBody>
          <a:bodyPr wrap="none" lIns="0" rIns="0" tIns="0" bIns="0" anchor="ctr">
            <a:spAutoFit/>
          </a:bodyPr>
          <a:p>
            <a:pPr>
              <a:lnSpc>
                <a:spcPct val="100000"/>
              </a:lnSpc>
            </a:pPr>
            <a:r>
              <a:rPr b="0" lang="en-US" sz="800" spc="-1" strike="noStrike">
                <a:solidFill>
                  <a:srgbClr val="000000"/>
                </a:solidFill>
                <a:latin typeface="Arial"/>
                <a:ea typeface="ＭＳ Ｐゴシック"/>
              </a:rPr>
              <a:t>Angeloni, R., Di Mille, F., Bland-Hawthorn, J., Osip, D. J. 2011, ApJ 743, L8</a:t>
            </a:r>
            <a:endParaRPr b="0" lang="en-US" sz="800" spc="-1" strike="noStrike">
              <a:latin typeface="Arial"/>
            </a:endParaRPr>
          </a:p>
        </p:txBody>
      </p:sp>
      <p:sp>
        <p:nvSpPr>
          <p:cNvPr id="248" name="TextShape 5"/>
          <p:cNvSpPr txBox="1"/>
          <p:nvPr/>
        </p:nvSpPr>
        <p:spPr>
          <a:xfrm>
            <a:off x="838080" y="365040"/>
            <a:ext cx="10515240" cy="1325160"/>
          </a:xfrm>
          <a:prstGeom prst="rect">
            <a:avLst/>
          </a:prstGeom>
          <a:noFill/>
          <a:ln>
            <a:noFill/>
          </a:ln>
        </p:spPr>
        <p:txBody>
          <a:bodyPr anchor="ctr">
            <a:normAutofit/>
          </a:bodyPr>
          <a:p>
            <a:pPr>
              <a:lnSpc>
                <a:spcPct val="90000"/>
              </a:lnSpc>
            </a:pPr>
            <a:r>
              <a:rPr b="0" lang="en-US" sz="2400" spc="-1" strike="noStrike">
                <a:solidFill>
                  <a:srgbClr val="000000"/>
                </a:solidFill>
                <a:latin typeface="Calibri Light"/>
              </a:rPr>
              <a:t>Low Resolution spectroscopy performed with the LDSS3 spectrograph.</a:t>
            </a:r>
            <a:br/>
            <a:r>
              <a:rPr b="0" lang="en-US" sz="2400" spc="-1" strike="noStrike">
                <a:solidFill>
                  <a:srgbClr val="000000"/>
                </a:solidFill>
                <a:latin typeface="Calibri Light"/>
              </a:rPr>
              <a:t>Setup VPH-All + Slit 1” oriented along the Jet</a:t>
            </a:r>
            <a:endParaRPr b="0" lang="en-US" sz="2400" spc="-1" strike="noStrike">
              <a:solidFill>
                <a:srgbClr val="000000"/>
              </a:solidFill>
              <a:latin typeface="Calibri"/>
            </a:endParaRPr>
          </a:p>
        </p:txBody>
      </p:sp>
    </p:spTree>
  </p:cSld>
  <mc:AlternateContent>
    <mc:Choice Requires="p14">
      <p:transition spd="slow" p14:dur="2000"/>
    </mc:Choice>
    <mc:Fallback>
      <p:transition spd="slow"/>
    </mc:Fallback>
  </mc:AlternateContent>
  <p:timing>
    <p:tnLst>
      <p:par>
        <p:cTn id="51" dur="indefinite" restart="never" nodeType="tmRoot">
          <p:childTnLst>
            <p:seq>
              <p:cTn id="52" dur="indefinite" nodeType="mainSeq">
                <p:childTnLst>
                  <p:par>
                    <p:cTn id="53" nodeType="clickEffect" fill="hold">
                      <p:stCondLst>
                        <p:cond delay="indefinite"/>
                      </p:stCondLst>
                      <p:childTnLst>
                        <p:par>
                          <p:cTn id="54" nodeType="withEffect" fill="hold">
                            <p:stCondLst>
                              <p:cond delay="0"/>
                            </p:stCondLst>
                            <p:childTnLst>
                              <p:par>
                                <p:cTn id="55" nodeType="clickEffect" fill="hold" presetClass="entr" presetID="2" presetSubtype="1">
                                  <p:stCondLst>
                                    <p:cond delay="0"/>
                                  </p:stCondLst>
                                  <p:childTnLst>
                                    <p:set>
                                      <p:cBhvr>
                                        <p:cTn id="56" dur="1" fill="hold">
                                          <p:stCondLst>
                                            <p:cond delay="0"/>
                                          </p:stCondLst>
                                        </p:cTn>
                                        <p:tgtEl>
                                          <p:spTgt spid="245"/>
                                        </p:tgtEl>
                                        <p:attrNameLst>
                                          <p:attrName>style.visibility</p:attrName>
                                        </p:attrNameLst>
                                      </p:cBhvr>
                                      <p:to>
                                        <p:strVal val="visible"/>
                                      </p:to>
                                    </p:set>
                                    <p:anim calcmode="lin" valueType="num">
                                      <p:cBhvr additive="repl">
                                        <p:cTn id="57" dur="500" fill="hold"/>
                                        <p:tgtEl>
                                          <p:spTgt spid="245"/>
                                        </p:tgtEl>
                                        <p:attrNameLst>
                                          <p:attrName>ppt_x</p:attrName>
                                        </p:attrNameLst>
                                      </p:cBhvr>
                                      <p:tavLst>
                                        <p:tav tm="0">
                                          <p:val>
                                            <p:strVal val="#ppt_x"/>
                                          </p:val>
                                        </p:tav>
                                        <p:tav tm="100000">
                                          <p:val>
                                            <p:strVal val="#ppt_x"/>
                                          </p:val>
                                        </p:tav>
                                      </p:tavLst>
                                    </p:anim>
                                    <p:anim calcmode="lin" valueType="num">
                                      <p:cBhvr additive="repl">
                                        <p:cTn id="58" dur="500" fill="hold"/>
                                        <p:tgtEl>
                                          <p:spTgt spid="245"/>
                                        </p:tgtEl>
                                        <p:attrNameLst>
                                          <p:attrName>ppt_y</p:attrName>
                                        </p:attrNameLst>
                                      </p:cBhvr>
                                      <p:tavLst>
                                        <p:tav tm="0">
                                          <p:val>
                                            <p:strVal val="0-#ppt_h/2"/>
                                          </p:val>
                                        </p:tav>
                                        <p:tav tm="100000">
                                          <p:val>
                                            <p:strVal val="#ppt_y"/>
                                          </p:val>
                                        </p:tav>
                                      </p:tavLst>
                                    </p:anim>
                                  </p:childTnLst>
                                </p:cTn>
                              </p:par>
                            </p:childTnLst>
                          </p:cTn>
                        </p:par>
                        <p:par>
                          <p:cTn id="59" nodeType="afterEffect" fill="hold">
                            <p:stCondLst>
                              <p:cond delay="500"/>
                            </p:stCondLst>
                            <p:childTnLst>
                              <p:par>
                                <p:cTn id="60" nodeType="afterEffect" fill="hold" presetClass="entr" presetID="2" presetSubtype="4">
                                  <p:stCondLst>
                                    <p:cond delay="0"/>
                                  </p:stCondLst>
                                  <p:childTnLst>
                                    <p:set>
                                      <p:cBhvr>
                                        <p:cTn id="61" dur="1" fill="hold">
                                          <p:stCondLst>
                                            <p:cond delay="0"/>
                                          </p:stCondLst>
                                        </p:cTn>
                                        <p:tgtEl>
                                          <p:spTgt spid="244"/>
                                        </p:tgtEl>
                                        <p:attrNameLst>
                                          <p:attrName>style.visibility</p:attrName>
                                        </p:attrNameLst>
                                      </p:cBhvr>
                                      <p:to>
                                        <p:strVal val="visible"/>
                                      </p:to>
                                    </p:set>
                                    <p:anim calcmode="lin" valueType="num">
                                      <p:cBhvr additive="repl">
                                        <p:cTn id="62" dur="500" fill="hold"/>
                                        <p:tgtEl>
                                          <p:spTgt spid="244"/>
                                        </p:tgtEl>
                                        <p:attrNameLst>
                                          <p:attrName>ppt_x</p:attrName>
                                        </p:attrNameLst>
                                      </p:cBhvr>
                                      <p:tavLst>
                                        <p:tav tm="0">
                                          <p:val>
                                            <p:strVal val="#ppt_x"/>
                                          </p:val>
                                        </p:tav>
                                        <p:tav tm="100000">
                                          <p:val>
                                            <p:strVal val="#ppt_x"/>
                                          </p:val>
                                        </p:tav>
                                      </p:tavLst>
                                    </p:anim>
                                    <p:anim calcmode="lin" valueType="num">
                                      <p:cBhvr additive="repl">
                                        <p:cTn id="63" dur="500" fill="hold"/>
                                        <p:tgtEl>
                                          <p:spTgt spid="244"/>
                                        </p:tgtEl>
                                        <p:attrNameLst>
                                          <p:attrName>ppt_y</p:attrName>
                                        </p:attrNameLst>
                                      </p:cBhvr>
                                      <p:tavLst>
                                        <p:tav tm="0">
                                          <p:val>
                                            <p:strVal val="1+#ppt_h/2"/>
                                          </p:val>
                                        </p:tav>
                                        <p:tav tm="100000">
                                          <p:val>
                                            <p:strVal val="#ppt_y"/>
                                          </p:val>
                                        </p:tav>
                                      </p:tavLst>
                                    </p:anim>
                                  </p:childTnLst>
                                </p:cTn>
                              </p:par>
                            </p:childTnLst>
                          </p:cTn>
                        </p:par>
                      </p:childTnLst>
                    </p:cTn>
                  </p:par>
                  <p:par>
                    <p:cTn id="64" nodeType="clickEffect" fill="hold">
                      <p:stCondLst>
                        <p:cond delay="indefinite"/>
                      </p:stCondLst>
                      <p:childTnLst>
                        <p:par>
                          <p:cTn id="65" nodeType="withEffect" fill="hold">
                            <p:stCondLst>
                              <p:cond delay="0"/>
                            </p:stCondLst>
                            <p:childTnLst>
                              <p:par>
                                <p:cTn id="66" nodeType="clickEffect" fill="hold" presetClass="entr" presetID="23" presetSubtype="16">
                                  <p:stCondLst>
                                    <p:cond delay="0"/>
                                  </p:stCondLst>
                                  <p:childTnLst>
                                    <p:set>
                                      <p:cBhvr>
                                        <p:cTn id="67" dur="1" fill="hold">
                                          <p:stCondLst>
                                            <p:cond delay="0"/>
                                          </p:stCondLst>
                                        </p:cTn>
                                        <p:tgtEl>
                                          <p:spTgt spid="246"/>
                                        </p:tgtEl>
                                        <p:attrNameLst>
                                          <p:attrName>style.visibility</p:attrName>
                                        </p:attrNameLst>
                                      </p:cBhvr>
                                      <p:to>
                                        <p:strVal val="visible"/>
                                      </p:to>
                                    </p:set>
                                    <p:anim calcmode="lin" valueType="num">
                                      <p:cBhvr additive="repl">
                                        <p:cTn id="68" dur="500" fill="hold"/>
                                        <p:tgtEl>
                                          <p:spTgt spid="246"/>
                                        </p:tgtEl>
                                        <p:attrNameLst>
                                          <p:attrName>ppt_w</p:attrName>
                                        </p:attrNameLst>
                                      </p:cBhvr>
                                      <p:tavLst>
                                        <p:tav tm="0">
                                          <p:val>
                                            <p:fltVal val="0"/>
                                          </p:val>
                                        </p:tav>
                                        <p:tav tm="100000">
                                          <p:val>
                                            <p:strVal val="#ppt_w"/>
                                          </p:val>
                                        </p:tav>
                                      </p:tavLst>
                                    </p:anim>
                                    <p:anim calcmode="lin" valueType="num">
                                      <p:cBhvr additive="repl">
                                        <p:cTn id="69" dur="500" fill="hold"/>
                                        <p:tgtEl>
                                          <p:spTgt spid="246"/>
                                        </p:tgtEl>
                                        <p:attrNameLst>
                                          <p:attrName>ppt_h</p:attrName>
                                        </p:attrNameLst>
                                      </p:cBhvr>
                                      <p:tavLst>
                                        <p:tav tm="0">
                                          <p:val>
                                            <p:fltVal val="0"/>
                                          </p:val>
                                        </p:tav>
                                        <p:tav tm="100000">
                                          <p:val>
                                            <p:strVal val="#ppt_h"/>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49" name="Picture 9" descr=""/>
          <p:cNvPicPr/>
          <p:nvPr/>
        </p:nvPicPr>
        <p:blipFill>
          <a:blip r:embed="rId1"/>
          <a:stretch/>
        </p:blipFill>
        <p:spPr>
          <a:xfrm>
            <a:off x="1218240" y="1299240"/>
            <a:ext cx="4294080" cy="5558400"/>
          </a:xfrm>
          <a:prstGeom prst="rect">
            <a:avLst/>
          </a:prstGeom>
          <a:ln>
            <a:noFill/>
          </a:ln>
        </p:spPr>
      </p:pic>
      <p:sp>
        <p:nvSpPr>
          <p:cNvPr id="250" name="TextShape 1"/>
          <p:cNvSpPr txBox="1"/>
          <p:nvPr/>
        </p:nvSpPr>
        <p:spPr>
          <a:xfrm>
            <a:off x="838080" y="365040"/>
            <a:ext cx="10515240" cy="1325160"/>
          </a:xfrm>
          <a:prstGeom prst="rect">
            <a:avLst/>
          </a:prstGeom>
          <a:noFill/>
          <a:ln>
            <a:noFill/>
          </a:ln>
        </p:spPr>
        <p:txBody>
          <a:bodyPr anchor="ctr">
            <a:normAutofit/>
          </a:bodyPr>
          <a:p>
            <a:pPr>
              <a:lnSpc>
                <a:spcPct val="90000"/>
              </a:lnSpc>
            </a:pPr>
            <a:r>
              <a:rPr b="0" lang="en-US" sz="2400" spc="-1" strike="noStrike">
                <a:solidFill>
                  <a:srgbClr val="000000"/>
                </a:solidFill>
                <a:latin typeface="Calibri Light"/>
              </a:rPr>
              <a:t>Low Resolution spectroscopy performed with the LDSS3 spectrograph.</a:t>
            </a:r>
            <a:br/>
            <a:r>
              <a:rPr b="0" lang="en-US" sz="2400" spc="-1" strike="noStrike">
                <a:solidFill>
                  <a:srgbClr val="000000"/>
                </a:solidFill>
                <a:latin typeface="Calibri Light"/>
              </a:rPr>
              <a:t>Setup VPH-All + Slit 1” oriented along the Jet</a:t>
            </a:r>
            <a:endParaRPr b="0" lang="en-US" sz="2400" spc="-1" strike="noStrike">
              <a:solidFill>
                <a:srgbClr val="000000"/>
              </a:solidFill>
              <a:latin typeface="Calibri"/>
            </a:endParaRPr>
          </a:p>
        </p:txBody>
      </p:sp>
      <p:grpSp>
        <p:nvGrpSpPr>
          <p:cNvPr id="251" name="Group 2"/>
          <p:cNvGrpSpPr/>
          <p:nvPr/>
        </p:nvGrpSpPr>
        <p:grpSpPr>
          <a:xfrm>
            <a:off x="6371280" y="1299240"/>
            <a:ext cx="4602240" cy="3840120"/>
            <a:chOff x="6371280" y="1299240"/>
            <a:chExt cx="4602240" cy="3840120"/>
          </a:xfrm>
        </p:grpSpPr>
        <p:pic>
          <p:nvPicPr>
            <p:cNvPr id="252" name="Picture 1" descr=""/>
            <p:cNvPicPr/>
            <p:nvPr/>
          </p:nvPicPr>
          <p:blipFill>
            <a:blip r:embed="rId2"/>
            <a:stretch/>
          </p:blipFill>
          <p:spPr>
            <a:xfrm>
              <a:off x="6371280" y="1645920"/>
              <a:ext cx="4602240" cy="3493440"/>
            </a:xfrm>
            <a:prstGeom prst="rect">
              <a:avLst/>
            </a:prstGeom>
            <a:ln>
              <a:noFill/>
            </a:ln>
          </p:spPr>
        </p:pic>
        <p:sp>
          <p:nvSpPr>
            <p:cNvPr id="253" name="CustomShape 3"/>
            <p:cNvSpPr/>
            <p:nvPr/>
          </p:nvSpPr>
          <p:spPr>
            <a:xfrm>
              <a:off x="7528680" y="1299240"/>
              <a:ext cx="2287440" cy="5162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2800" spc="-1" strike="noStrike">
                  <a:solidFill>
                    <a:srgbClr val="000000"/>
                  </a:solidFill>
                  <a:latin typeface="Calibri"/>
                </a:rPr>
                <a:t>Jet Kinematics</a:t>
              </a:r>
              <a:endParaRPr b="0" lang="en-US" sz="2800" spc="-1" strike="noStrike">
                <a:latin typeface="Arial"/>
              </a:endParaRPr>
            </a:p>
          </p:txBody>
        </p:sp>
      </p:grpSp>
      <p:sp>
        <p:nvSpPr>
          <p:cNvPr id="254" name="CustomShape 4"/>
          <p:cNvSpPr/>
          <p:nvPr/>
        </p:nvSpPr>
        <p:spPr>
          <a:xfrm>
            <a:off x="6371280" y="5212080"/>
            <a:ext cx="4709160" cy="1461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Camps-Fariña+ 2018 estimated the angle between the outflow axis and the plane of the sky ~21 </a:t>
            </a:r>
            <a:endParaRPr b="0" lang="en-US" sz="1800" spc="-1" strike="noStrike">
              <a:latin typeface="Arial"/>
            </a:endParaRPr>
          </a:p>
          <a:p>
            <a:pPr>
              <a:lnSpc>
                <a:spcPct val="100000"/>
              </a:lnSpc>
            </a:pPr>
            <a:r>
              <a:rPr b="0" lang="en-US" sz="1800" spc="-1" strike="noStrike">
                <a:solidFill>
                  <a:srgbClr val="000000"/>
                </a:solidFill>
                <a:latin typeface="Calibri"/>
              </a:rPr>
              <a:t>Deprojected maximum velocity ~ 1100 km/s</a:t>
            </a:r>
            <a:endParaRPr b="0" lang="en-US" sz="1800" spc="-1" strike="noStrike">
              <a:latin typeface="Arial"/>
            </a:endParaRPr>
          </a:p>
          <a:p>
            <a:pPr>
              <a:lnSpc>
                <a:spcPct val="100000"/>
              </a:lnSpc>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5" name="Picture 8" descr=""/>
          <p:cNvPicPr/>
          <p:nvPr/>
        </p:nvPicPr>
        <p:blipFill>
          <a:blip r:embed="rId1"/>
          <a:stretch/>
        </p:blipFill>
        <p:spPr>
          <a:xfrm>
            <a:off x="5077080" y="324000"/>
            <a:ext cx="3658680" cy="2743920"/>
          </a:xfrm>
          <a:prstGeom prst="rect">
            <a:avLst/>
          </a:prstGeom>
          <a:ln>
            <a:noFill/>
          </a:ln>
        </p:spPr>
      </p:pic>
      <p:pic>
        <p:nvPicPr>
          <p:cNvPr id="256" name="Content Placeholder 4" descr=""/>
          <p:cNvPicPr/>
          <p:nvPr/>
        </p:nvPicPr>
        <p:blipFill>
          <a:blip r:embed="rId2"/>
          <a:stretch/>
        </p:blipFill>
        <p:spPr>
          <a:xfrm>
            <a:off x="8406720" y="3504240"/>
            <a:ext cx="3658680" cy="2743920"/>
          </a:xfrm>
          <a:prstGeom prst="rect">
            <a:avLst/>
          </a:prstGeom>
          <a:ln>
            <a:noFill/>
          </a:ln>
        </p:spPr>
      </p:pic>
      <p:pic>
        <p:nvPicPr>
          <p:cNvPr id="257" name="Content Placeholder 20" descr=""/>
          <p:cNvPicPr/>
          <p:nvPr/>
        </p:nvPicPr>
        <p:blipFill>
          <a:blip r:embed="rId3"/>
          <a:stretch/>
        </p:blipFill>
        <p:spPr>
          <a:xfrm>
            <a:off x="822960" y="1184400"/>
            <a:ext cx="4383720" cy="5673240"/>
          </a:xfrm>
          <a:prstGeom prst="rect">
            <a:avLst/>
          </a:prstGeom>
          <a:ln>
            <a:noFill/>
          </a:ln>
        </p:spPr>
      </p:pic>
      <p:pic>
        <p:nvPicPr>
          <p:cNvPr id="258" name="Picture 6" descr=""/>
          <p:cNvPicPr/>
          <p:nvPr/>
        </p:nvPicPr>
        <p:blipFill>
          <a:blip r:embed="rId4"/>
          <a:stretch/>
        </p:blipFill>
        <p:spPr>
          <a:xfrm>
            <a:off x="8406720" y="324000"/>
            <a:ext cx="3658680" cy="2743920"/>
          </a:xfrm>
          <a:prstGeom prst="rect">
            <a:avLst/>
          </a:prstGeom>
          <a:ln>
            <a:noFill/>
          </a:ln>
        </p:spPr>
      </p:pic>
      <p:sp>
        <p:nvSpPr>
          <p:cNvPr id="259" name="CustomShape 1"/>
          <p:cNvSpPr/>
          <p:nvPr/>
        </p:nvSpPr>
        <p:spPr>
          <a:xfrm>
            <a:off x="5207040" y="3168360"/>
            <a:ext cx="3297960" cy="36565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MIKE is the double arm high-resolution optical spectrograph installed on Magellan Clay telescope in Nasmyth East port. </a:t>
            </a:r>
            <a:endParaRPr b="0" lang="en-US" sz="1800" spc="-1" strike="noStrike">
              <a:latin typeface="Arial"/>
            </a:endParaRPr>
          </a:p>
          <a:p>
            <a:pPr>
              <a:lnSpc>
                <a:spcPct val="100000"/>
              </a:lnSpc>
            </a:pPr>
            <a:r>
              <a:rPr b="0" lang="en-US" sz="1800" spc="-1" strike="noStrike">
                <a:solidFill>
                  <a:srgbClr val="000000"/>
                </a:solidFill>
                <a:latin typeface="Calibri"/>
              </a:rPr>
              <a:t>The two arms (Blue and Red) can be used either simultaneously or separately. The spectrograph delivers full wavelength coverage from about 3350-5000 (blue) and 4900-9500A (red).</a:t>
            </a:r>
            <a:endParaRPr b="0" lang="en-US" sz="1800" spc="-1" strike="noStrike">
              <a:latin typeface="Arial"/>
            </a:endParaRPr>
          </a:p>
          <a:p>
            <a:pPr>
              <a:lnSpc>
                <a:spcPct val="100000"/>
              </a:lnSpc>
            </a:pPr>
            <a:r>
              <a:rPr b="0" lang="en-US" sz="1800" spc="-1" strike="noStrike">
                <a:solidFill>
                  <a:srgbClr val="000000"/>
                </a:solidFill>
                <a:latin typeface="Calibri"/>
              </a:rPr>
              <a:t>These observations were performed in 2019</a:t>
            </a:r>
            <a:endParaRPr b="0" lang="en-US" sz="1800" spc="-1" strike="noStrike">
              <a:latin typeface="Arial"/>
            </a:endParaRPr>
          </a:p>
          <a:p>
            <a:pPr>
              <a:lnSpc>
                <a:spcPct val="100000"/>
              </a:lnSpc>
            </a:pPr>
            <a:r>
              <a:rPr b="0" lang="en-US" sz="1800" spc="-1" strike="noStrike">
                <a:solidFill>
                  <a:srgbClr val="000000"/>
                </a:solidFill>
                <a:latin typeface="Calibri"/>
              </a:rPr>
              <a:t>Resolution was about 13000</a:t>
            </a:r>
            <a:endParaRPr b="0" lang="en-US" sz="1800" spc="-1" strike="noStrike">
              <a:latin typeface="Arial"/>
            </a:endParaRPr>
          </a:p>
        </p:txBody>
      </p:sp>
      <p:sp>
        <p:nvSpPr>
          <p:cNvPr id="260" name="CustomShape 2"/>
          <p:cNvSpPr/>
          <p:nvPr/>
        </p:nvSpPr>
        <p:spPr>
          <a:xfrm>
            <a:off x="852120" y="434160"/>
            <a:ext cx="4443840" cy="516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800" spc="-1" strike="noStrike">
                <a:solidFill>
                  <a:srgbClr val="000000"/>
                </a:solidFill>
                <a:latin typeface="Calibri"/>
              </a:rPr>
              <a:t>High Resolution Spectroscopy</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1" name="CustomShape 1"/>
          <p:cNvSpPr/>
          <p:nvPr/>
        </p:nvSpPr>
        <p:spPr>
          <a:xfrm>
            <a:off x="0" y="0"/>
            <a:ext cx="12191760" cy="6856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62" name="TextShape 2"/>
          <p:cNvSpPr txBox="1"/>
          <p:nvPr/>
        </p:nvSpPr>
        <p:spPr>
          <a:xfrm>
            <a:off x="532080" y="4495680"/>
            <a:ext cx="3861720" cy="1904760"/>
          </a:xfrm>
          <a:prstGeom prst="rect">
            <a:avLst/>
          </a:prstGeom>
          <a:noFill/>
          <a:ln>
            <a:noFill/>
          </a:ln>
        </p:spPr>
        <p:txBody>
          <a:bodyPr anchor="ctr">
            <a:normAutofit/>
          </a:bodyPr>
          <a:p>
            <a:pPr>
              <a:lnSpc>
                <a:spcPct val="90000"/>
              </a:lnSpc>
            </a:pPr>
            <a:r>
              <a:rPr b="0" lang="en-US" sz="3200" spc="-1" strike="noStrike">
                <a:solidFill>
                  <a:srgbClr val="000000"/>
                </a:solidFill>
                <a:latin typeface="Calibri Light"/>
              </a:rPr>
              <a:t>Emission line ratios</a:t>
            </a:r>
            <a:endParaRPr b="0" lang="en-US" sz="3200" spc="-1" strike="noStrike">
              <a:solidFill>
                <a:srgbClr val="000000"/>
              </a:solidFill>
              <a:latin typeface="Calibri"/>
            </a:endParaRPr>
          </a:p>
        </p:txBody>
      </p:sp>
      <p:sp>
        <p:nvSpPr>
          <p:cNvPr id="263" name="CustomShape 3"/>
          <p:cNvSpPr/>
          <p:nvPr/>
        </p:nvSpPr>
        <p:spPr>
          <a:xfrm>
            <a:off x="0" y="0"/>
            <a:ext cx="12191760" cy="865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264" name="CustomShape 4"/>
          <p:cNvSpPr/>
          <p:nvPr/>
        </p:nvSpPr>
        <p:spPr>
          <a:xfrm>
            <a:off x="518040" y="0"/>
            <a:ext cx="11231280" cy="4131000"/>
          </a:xfrm>
          <a:prstGeom prst="rect">
            <a:avLst/>
          </a:prstGeom>
          <a:solidFill>
            <a:schemeClr val="bg1"/>
          </a:solidFill>
          <a:ln>
            <a:noFill/>
          </a:ln>
          <a:effectLst>
            <a:outerShdw algn="t" blurRad="139700" dir="5400000" dist="127080"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sp>
      <p:pic>
        <p:nvPicPr>
          <p:cNvPr id="265" name="Picture 7" descr=""/>
          <p:cNvPicPr/>
          <p:nvPr/>
        </p:nvPicPr>
        <p:blipFill>
          <a:blip r:embed="rId1"/>
          <a:stretch/>
        </p:blipFill>
        <p:spPr>
          <a:xfrm>
            <a:off x="1950480" y="364320"/>
            <a:ext cx="2912040" cy="3426120"/>
          </a:xfrm>
          <a:prstGeom prst="rect">
            <a:avLst/>
          </a:prstGeom>
          <a:ln>
            <a:noFill/>
          </a:ln>
        </p:spPr>
      </p:pic>
      <p:sp>
        <p:nvSpPr>
          <p:cNvPr id="266" name="CustomShape 5"/>
          <p:cNvSpPr/>
          <p:nvPr/>
        </p:nvSpPr>
        <p:spPr>
          <a:xfrm flipH="1" rot="5400000">
            <a:off x="3837600" y="5460480"/>
            <a:ext cx="1789920" cy="45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267" name="TextShape 6"/>
          <p:cNvSpPr txBox="1"/>
          <p:nvPr/>
        </p:nvSpPr>
        <p:spPr>
          <a:xfrm>
            <a:off x="5162760" y="4495680"/>
            <a:ext cx="6586560" cy="1904760"/>
          </a:xfrm>
          <a:prstGeom prst="rect">
            <a:avLst/>
          </a:prstGeom>
          <a:noFill/>
          <a:ln>
            <a:noFill/>
          </a:ln>
        </p:spPr>
        <p:txBody>
          <a:bodyPr anchor="ctr">
            <a:normAutofit/>
          </a:bodyPr>
          <a:p>
            <a:pPr marL="228600" indent="-228240">
              <a:lnSpc>
                <a:spcPct val="90000"/>
              </a:lnSpc>
              <a:spcBef>
                <a:spcPts val="1001"/>
              </a:spcBef>
              <a:buClr>
                <a:srgbClr val="000000"/>
              </a:buClr>
              <a:buFont typeface="Arial"/>
              <a:buChar char="•"/>
            </a:pPr>
            <a:r>
              <a:rPr b="0" lang="en-US" sz="1800" spc="-1" strike="noStrike">
                <a:solidFill>
                  <a:srgbClr val="000000"/>
                </a:solidFill>
                <a:latin typeface="Calibri"/>
              </a:rPr>
              <a:t>Left: Ratios of the brightest lines in the jet recorded the diagnostic diagram of Sabbadin+</a:t>
            </a:r>
            <a:endParaRPr b="0" lang="en-US"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1800" spc="-1" strike="noStrike">
                <a:solidFill>
                  <a:srgbClr val="000000"/>
                </a:solidFill>
                <a:latin typeface="Calibri"/>
              </a:rPr>
              <a:t>Right: Balmer decrement compared with values expected for interstellar extinction (black line) and optical depth effects (red curve). Plot adapted from Luna &amp; Costa 2005</a:t>
            </a:r>
            <a:endParaRPr b="0" lang="en-US" sz="1800" spc="-1" strike="noStrike">
              <a:solidFill>
                <a:srgbClr val="000000"/>
              </a:solidFill>
              <a:latin typeface="Calibri"/>
            </a:endParaRPr>
          </a:p>
        </p:txBody>
      </p:sp>
      <p:pic>
        <p:nvPicPr>
          <p:cNvPr id="268" name="Picture 11" descr=""/>
          <p:cNvPicPr/>
          <p:nvPr/>
        </p:nvPicPr>
        <p:blipFill>
          <a:blip r:embed="rId2"/>
          <a:stretch/>
        </p:blipFill>
        <p:spPr>
          <a:xfrm>
            <a:off x="5815080" y="364320"/>
            <a:ext cx="4982040" cy="332136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9"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70" name="CustomShape 2"/>
          <p:cNvSpPr/>
          <p:nvPr/>
        </p:nvSpPr>
        <p:spPr>
          <a:xfrm>
            <a:off x="554400" y="4107600"/>
            <a:ext cx="11167200" cy="2089080"/>
          </a:xfrm>
          <a:prstGeom prst="rect">
            <a:avLst/>
          </a:prstGeom>
          <a:solidFill>
            <a:schemeClr val="bg1"/>
          </a:solidFill>
          <a:ln>
            <a:solidFill>
              <a:srgbClr val="dedede"/>
            </a:solidFill>
          </a:ln>
          <a:effectLst>
            <a:outerShdw algn="tl" blurRad="50800" dir="2700000" dist="37674"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p:style>
      </p:sp>
      <p:sp>
        <p:nvSpPr>
          <p:cNvPr id="271" name="TextShape 3"/>
          <p:cNvSpPr txBox="1"/>
          <p:nvPr/>
        </p:nvSpPr>
        <p:spPr>
          <a:xfrm>
            <a:off x="1051560" y="4329360"/>
            <a:ext cx="3657240" cy="1645560"/>
          </a:xfrm>
          <a:prstGeom prst="rect">
            <a:avLst/>
          </a:prstGeom>
          <a:noFill/>
          <a:ln>
            <a:noFill/>
          </a:ln>
        </p:spPr>
        <p:txBody>
          <a:bodyPr anchor="ctr">
            <a:normAutofit/>
          </a:bodyPr>
          <a:p>
            <a:pPr>
              <a:lnSpc>
                <a:spcPct val="90000"/>
              </a:lnSpc>
            </a:pPr>
            <a:r>
              <a:rPr b="0" lang="en-US" sz="3200" spc="-1" strike="noStrike">
                <a:solidFill>
                  <a:srgbClr val="000000"/>
                </a:solidFill>
                <a:latin typeface="Calibri Light"/>
              </a:rPr>
              <a:t>Emission line ratios</a:t>
            </a:r>
            <a:endParaRPr b="0" lang="en-US" sz="3200" spc="-1" strike="noStrike">
              <a:solidFill>
                <a:srgbClr val="000000"/>
              </a:solidFill>
              <a:latin typeface="Calibri"/>
            </a:endParaRPr>
          </a:p>
        </p:txBody>
      </p:sp>
      <p:pic>
        <p:nvPicPr>
          <p:cNvPr id="272" name="Picture 3" descr=""/>
          <p:cNvPicPr/>
          <p:nvPr/>
        </p:nvPicPr>
        <p:blipFill>
          <a:blip r:embed="rId1"/>
          <a:stretch/>
        </p:blipFill>
        <p:spPr>
          <a:xfrm>
            <a:off x="927000" y="357120"/>
            <a:ext cx="5122800" cy="3483360"/>
          </a:xfrm>
          <a:prstGeom prst="rect">
            <a:avLst/>
          </a:prstGeom>
          <a:ln>
            <a:noFill/>
          </a:ln>
        </p:spPr>
      </p:pic>
      <p:pic>
        <p:nvPicPr>
          <p:cNvPr id="273" name="Picture 2" descr=""/>
          <p:cNvPicPr/>
          <p:nvPr/>
        </p:nvPicPr>
        <p:blipFill>
          <a:blip r:embed="rId2"/>
          <a:stretch/>
        </p:blipFill>
        <p:spPr>
          <a:xfrm>
            <a:off x="6347520" y="357120"/>
            <a:ext cx="5225400" cy="3483360"/>
          </a:xfrm>
          <a:prstGeom prst="rect">
            <a:avLst/>
          </a:prstGeom>
          <a:ln>
            <a:noFill/>
          </a:ln>
        </p:spPr>
      </p:pic>
      <p:sp>
        <p:nvSpPr>
          <p:cNvPr id="274" name="CustomShape 4"/>
          <p:cNvSpPr/>
          <p:nvPr/>
        </p:nvSpPr>
        <p:spPr>
          <a:xfrm>
            <a:off x="490320" y="4800240"/>
            <a:ext cx="127800" cy="703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275" name="CustomShape 5"/>
          <p:cNvSpPr/>
          <p:nvPr/>
        </p:nvSpPr>
        <p:spPr>
          <a:xfrm rot="5400000">
            <a:off x="4243680" y="5142960"/>
            <a:ext cx="1462680" cy="18000"/>
          </a:xfrm>
          <a:prstGeom prst="rect">
            <a:avLst/>
          </a:prstGeom>
          <a:solidFill>
            <a:srgbClr val="d5d5d5"/>
          </a:solidFill>
          <a:ln w="3240">
            <a:noFill/>
          </a:ln>
        </p:spPr>
        <p:style>
          <a:lnRef idx="2">
            <a:schemeClr val="accent1">
              <a:shade val="50000"/>
            </a:schemeClr>
          </a:lnRef>
          <a:fillRef idx="1">
            <a:schemeClr val="accent1"/>
          </a:fillRef>
          <a:effectRef idx="0">
            <a:schemeClr val="accent1"/>
          </a:effectRef>
          <a:fontRef idx="minor"/>
        </p:style>
      </p:sp>
      <p:sp>
        <p:nvSpPr>
          <p:cNvPr id="276" name="TextShape 6"/>
          <p:cNvSpPr txBox="1"/>
          <p:nvPr/>
        </p:nvSpPr>
        <p:spPr>
          <a:xfrm>
            <a:off x="5250240" y="4329360"/>
            <a:ext cx="6106320" cy="1645560"/>
          </a:xfrm>
          <a:prstGeom prst="rect">
            <a:avLst/>
          </a:prstGeom>
          <a:noFill/>
          <a:ln>
            <a:noFill/>
          </a:ln>
        </p:spPr>
        <p:txBody>
          <a:bodyPr anchor="ctr">
            <a:normAutofit/>
          </a:bodyPr>
          <a:p>
            <a:pPr marL="228600" indent="-228240">
              <a:lnSpc>
                <a:spcPct val="90000"/>
              </a:lnSpc>
              <a:spcBef>
                <a:spcPts val="1001"/>
              </a:spcBef>
              <a:buClr>
                <a:srgbClr val="000000"/>
              </a:buClr>
              <a:buFont typeface="Arial"/>
              <a:buChar char="•"/>
            </a:pPr>
            <a:r>
              <a:rPr b="0" lang="en-US" sz="1800" spc="-1" strike="noStrike">
                <a:solidFill>
                  <a:srgbClr val="000000"/>
                </a:solidFill>
                <a:latin typeface="Calibri"/>
              </a:rPr>
              <a:t>Rigth: [OIII] ratios show typical values of symbiotic stars</a:t>
            </a:r>
            <a:endParaRPr b="0" lang="en-US" sz="1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1800" spc="-1" strike="noStrike">
                <a:solidFill>
                  <a:srgbClr val="000000"/>
                </a:solidFill>
                <a:latin typeface="Calibri"/>
              </a:rPr>
              <a:t>Left: Evolution of ratios compatible with values showed by the symbiotic nova V1016 Cyg (Arkhipova el al. 2015)</a:t>
            </a:r>
            <a:endParaRPr b="0" lang="en-US"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7" name="Picture 3" descr=""/>
          <p:cNvPicPr/>
          <p:nvPr/>
        </p:nvPicPr>
        <p:blipFill>
          <a:blip r:embed="rId1"/>
          <a:stretch/>
        </p:blipFill>
        <p:spPr>
          <a:xfrm>
            <a:off x="4982040" y="653400"/>
            <a:ext cx="3779640" cy="2490480"/>
          </a:xfrm>
          <a:prstGeom prst="rect">
            <a:avLst/>
          </a:prstGeom>
          <a:ln>
            <a:noFill/>
          </a:ln>
        </p:spPr>
      </p:pic>
      <p:grpSp>
        <p:nvGrpSpPr>
          <p:cNvPr id="278" name="Group 1"/>
          <p:cNvGrpSpPr/>
          <p:nvPr/>
        </p:nvGrpSpPr>
        <p:grpSpPr>
          <a:xfrm>
            <a:off x="838080" y="39240"/>
            <a:ext cx="3981960" cy="3090600"/>
            <a:chOff x="838080" y="39240"/>
            <a:chExt cx="3981960" cy="3090600"/>
          </a:xfrm>
        </p:grpSpPr>
        <p:pic>
          <p:nvPicPr>
            <p:cNvPr id="279" name="Picture 4" descr=""/>
            <p:cNvPicPr/>
            <p:nvPr/>
          </p:nvPicPr>
          <p:blipFill>
            <a:blip r:embed="rId2"/>
            <a:stretch/>
          </p:blipFill>
          <p:spPr>
            <a:xfrm>
              <a:off x="4150080" y="39240"/>
              <a:ext cx="669960" cy="618120"/>
            </a:xfrm>
            <a:prstGeom prst="rect">
              <a:avLst/>
            </a:prstGeom>
            <a:ln>
              <a:noFill/>
            </a:ln>
          </p:spPr>
        </p:pic>
        <p:pic>
          <p:nvPicPr>
            <p:cNvPr id="280" name="Picture 2" descr=""/>
            <p:cNvPicPr/>
            <p:nvPr/>
          </p:nvPicPr>
          <p:blipFill>
            <a:blip r:embed="rId3"/>
            <a:stretch/>
          </p:blipFill>
          <p:spPr>
            <a:xfrm>
              <a:off x="838080" y="620640"/>
              <a:ext cx="3779640" cy="2509200"/>
            </a:xfrm>
            <a:prstGeom prst="rect">
              <a:avLst/>
            </a:prstGeom>
            <a:ln>
              <a:noFill/>
            </a:ln>
          </p:spPr>
        </p:pic>
        <p:sp>
          <p:nvSpPr>
            <p:cNvPr id="281" name="CustomShape 2"/>
            <p:cNvSpPr/>
            <p:nvPr/>
          </p:nvSpPr>
          <p:spPr>
            <a:xfrm>
              <a:off x="3560400" y="1401480"/>
              <a:ext cx="37080" cy="3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p:style>
        </p:sp>
        <p:sp>
          <p:nvSpPr>
            <p:cNvPr id="282" name="CustomShape 3"/>
            <p:cNvSpPr/>
            <p:nvPr/>
          </p:nvSpPr>
          <p:spPr>
            <a:xfrm flipH="1" flipV="1">
              <a:off x="3663720" y="1469520"/>
              <a:ext cx="381240" cy="270720"/>
            </a:xfrm>
            <a:custGeom>
              <a:avLst/>
              <a:gdLst/>
              <a:ahLst/>
              <a:rect l="l" t="t" r="r" b="b"/>
              <a:pathLst>
                <a:path w="21600" h="21600">
                  <a:moveTo>
                    <a:pt x="0" y="0"/>
                  </a:moveTo>
                  <a:lnTo>
                    <a:pt x="21600" y="21600"/>
                  </a:lnTo>
                </a:path>
              </a:pathLst>
            </a:custGeom>
            <a:noFill/>
            <a:ln w="28440">
              <a:solidFill>
                <a:srgbClr val="0070c0"/>
              </a:solidFill>
              <a:tailEnd len="med" type="triangle" w="med"/>
            </a:ln>
          </p:spPr>
          <p:style>
            <a:lnRef idx="1">
              <a:schemeClr val="accent1"/>
            </a:lnRef>
            <a:fillRef idx="0">
              <a:schemeClr val="accent1"/>
            </a:fillRef>
            <a:effectRef idx="0">
              <a:schemeClr val="accent1"/>
            </a:effectRef>
            <a:fontRef idx="minor"/>
          </p:style>
        </p:sp>
      </p:grpSp>
      <p:pic>
        <p:nvPicPr>
          <p:cNvPr id="283" name="Picture 2" descr=""/>
          <p:cNvPicPr/>
          <p:nvPr/>
        </p:nvPicPr>
        <p:blipFill>
          <a:blip r:embed="rId4"/>
          <a:stretch/>
        </p:blipFill>
        <p:spPr>
          <a:xfrm>
            <a:off x="838080" y="3727800"/>
            <a:ext cx="3779640" cy="2562120"/>
          </a:xfrm>
          <a:prstGeom prst="rect">
            <a:avLst/>
          </a:prstGeom>
          <a:ln>
            <a:noFill/>
          </a:ln>
        </p:spPr>
      </p:pic>
      <p:pic>
        <p:nvPicPr>
          <p:cNvPr id="284" name="Picture 2" descr=""/>
          <p:cNvPicPr/>
          <p:nvPr/>
        </p:nvPicPr>
        <p:blipFill>
          <a:blip r:embed="rId5"/>
          <a:stretch/>
        </p:blipFill>
        <p:spPr>
          <a:xfrm>
            <a:off x="4820040" y="3713760"/>
            <a:ext cx="3780000" cy="2562120"/>
          </a:xfrm>
          <a:prstGeom prst="rect">
            <a:avLst/>
          </a:prstGeom>
          <a:ln>
            <a:noFill/>
          </a:ln>
        </p:spPr>
      </p:pic>
      <p:sp>
        <p:nvSpPr>
          <p:cNvPr id="285" name="CustomShape 4"/>
          <p:cNvSpPr/>
          <p:nvPr/>
        </p:nvSpPr>
        <p:spPr>
          <a:xfrm>
            <a:off x="8499240" y="1180800"/>
            <a:ext cx="3492000" cy="913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Infrared photometry locate the Sanduleak’s stars in the symbiotic stars region</a:t>
            </a:r>
            <a:endParaRPr b="0" lang="en-US" sz="1800" spc="-1" strike="noStrike">
              <a:latin typeface="Arial"/>
            </a:endParaRPr>
          </a:p>
        </p:txBody>
      </p:sp>
      <p:pic>
        <p:nvPicPr>
          <p:cNvPr id="286" name="Content Placeholder 4" descr=""/>
          <p:cNvPicPr/>
          <p:nvPr/>
        </p:nvPicPr>
        <p:blipFill>
          <a:blip r:embed="rId6"/>
          <a:stretch/>
        </p:blipFill>
        <p:spPr>
          <a:xfrm>
            <a:off x="8831160" y="2562120"/>
            <a:ext cx="2768760" cy="1845720"/>
          </a:xfrm>
          <a:prstGeom prst="rect">
            <a:avLst/>
          </a:prstGeom>
          <a:ln>
            <a:noFill/>
          </a:ln>
        </p:spPr>
      </p:pic>
      <p:sp>
        <p:nvSpPr>
          <p:cNvPr id="287" name="CustomShape 5"/>
          <p:cNvSpPr/>
          <p:nvPr/>
        </p:nvSpPr>
        <p:spPr>
          <a:xfrm>
            <a:off x="8522280" y="4681800"/>
            <a:ext cx="3779640" cy="11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A direct comparison of the spectral energy distribution show a good match with the galactic symbiotic star HD 330036</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CustomShape 1"/>
          <p:cNvSpPr/>
          <p:nvPr/>
        </p:nvSpPr>
        <p:spPr>
          <a:xfrm>
            <a:off x="1919520" y="858600"/>
            <a:ext cx="7704360" cy="11876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US" sz="2400" spc="-1" strike="noStrike">
                <a:solidFill>
                  <a:srgbClr val="a6a6a6"/>
                </a:solidFill>
                <a:latin typeface="Calibri"/>
              </a:rPr>
              <a:t>Given  the inclination from the HST imaging we can get an order-of-magnitude estimate of its </a:t>
            </a:r>
            <a:r>
              <a:rPr b="0" lang="en-US" sz="2400" spc="-1" strike="noStrike" u="sng">
                <a:solidFill>
                  <a:srgbClr val="a6a6a6"/>
                </a:solidFill>
                <a:uFillTx/>
                <a:latin typeface="Calibri"/>
              </a:rPr>
              <a:t>kinematical age  which is </a:t>
            </a:r>
            <a:r>
              <a:rPr b="0" lang="en-US" sz="2400" spc="-1" strike="noStrike" u="sng">
                <a:solidFill>
                  <a:srgbClr val="a6a6a6"/>
                </a:solidFill>
                <a:uFillTx/>
                <a:latin typeface="Symbol"/>
              </a:rPr>
              <a:t></a:t>
            </a:r>
            <a:r>
              <a:rPr b="0" lang="en-US" sz="2400" spc="-1" strike="noStrike" u="sng">
                <a:solidFill>
                  <a:srgbClr val="a6a6a6"/>
                </a:solidFill>
                <a:uFillTx/>
                <a:latin typeface="Calibri"/>
              </a:rPr>
              <a:t>10</a:t>
            </a:r>
            <a:r>
              <a:rPr b="0" lang="en-US" sz="2400" spc="-1" strike="noStrike" u="sng" baseline="30000">
                <a:solidFill>
                  <a:srgbClr val="a6a6a6"/>
                </a:solidFill>
                <a:uFillTx/>
                <a:latin typeface="Calibri"/>
              </a:rPr>
              <a:t>4</a:t>
            </a:r>
            <a:r>
              <a:rPr b="0" lang="en-US" sz="2400" spc="-1" strike="noStrike" u="sng">
                <a:solidFill>
                  <a:srgbClr val="a6a6a6"/>
                </a:solidFill>
                <a:uFillTx/>
                <a:latin typeface="Calibri"/>
              </a:rPr>
              <a:t> years.</a:t>
            </a:r>
            <a:endParaRPr b="0" lang="en-US" sz="2400" spc="-1" strike="noStrike">
              <a:latin typeface="Arial"/>
            </a:endParaRPr>
          </a:p>
        </p:txBody>
      </p:sp>
      <p:sp>
        <p:nvSpPr>
          <p:cNvPr id="289" name="CustomShape 2"/>
          <p:cNvSpPr/>
          <p:nvPr/>
        </p:nvSpPr>
        <p:spPr>
          <a:xfrm>
            <a:off x="1919520" y="2629080"/>
            <a:ext cx="7498440" cy="3747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US" sz="2400" spc="-1" strike="noStrike">
                <a:solidFill>
                  <a:srgbClr val="a6a6a6"/>
                </a:solidFill>
                <a:latin typeface="Calibri"/>
              </a:rPr>
              <a:t>The symmetry in the point/velocity distribution of corresponding pair of knots strongly suggests the idea of different ejection episodes.</a:t>
            </a:r>
            <a:endParaRPr b="0" lang="en-US" sz="2400" spc="-1" strike="noStrike">
              <a:latin typeface="Arial"/>
            </a:endParaRPr>
          </a:p>
          <a:p>
            <a:pPr algn="just">
              <a:lnSpc>
                <a:spcPct val="100000"/>
              </a:lnSpc>
            </a:pPr>
            <a:endParaRPr b="0" lang="en-US" sz="2400" spc="-1" strike="noStrike">
              <a:latin typeface="Arial"/>
            </a:endParaRPr>
          </a:p>
          <a:p>
            <a:pPr algn="just">
              <a:lnSpc>
                <a:spcPct val="100000"/>
              </a:lnSpc>
            </a:pPr>
            <a:r>
              <a:rPr b="0" lang="en-US" sz="2400" spc="-1" strike="noStrike">
                <a:solidFill>
                  <a:srgbClr val="a6a6a6"/>
                </a:solidFill>
                <a:latin typeface="Calibri"/>
              </a:rPr>
              <a:t>Diagnostic diagrams and Infrared photometry are  in agreement with a symbiotic star classification</a:t>
            </a:r>
            <a:endParaRPr b="0" lang="en-US" sz="2400" spc="-1" strike="noStrike">
              <a:latin typeface="Arial"/>
            </a:endParaRPr>
          </a:p>
          <a:p>
            <a:pPr algn="just">
              <a:lnSpc>
                <a:spcPct val="100000"/>
              </a:lnSpc>
            </a:pPr>
            <a:endParaRPr b="0" lang="en-US" sz="2400" spc="-1" strike="noStrike">
              <a:latin typeface="Arial"/>
            </a:endParaRPr>
          </a:p>
          <a:p>
            <a:pPr algn="just">
              <a:lnSpc>
                <a:spcPct val="100000"/>
              </a:lnSpc>
            </a:pPr>
            <a:r>
              <a:rPr b="0" lang="en-US" sz="2400" spc="-1" strike="noStrike">
                <a:solidFill>
                  <a:srgbClr val="a6a6a6"/>
                </a:solidFill>
                <a:latin typeface="Calibri"/>
              </a:rPr>
              <a:t>The evolution of the [O III] lines similar to V1016 Cyg make us wonder if we are seeing a </a:t>
            </a:r>
            <a:endParaRPr b="0" lang="en-US" sz="2400" spc="-1" strike="noStrike">
              <a:latin typeface="Arial"/>
            </a:endParaRPr>
          </a:p>
          <a:p>
            <a:pPr algn="ctr">
              <a:lnSpc>
                <a:spcPct val="100000"/>
              </a:lnSpc>
            </a:pPr>
            <a:r>
              <a:rPr b="0" lang="en-US" sz="2400" spc="-1" strike="noStrike">
                <a:solidFill>
                  <a:srgbClr val="a6a6a6"/>
                </a:solidFill>
                <a:latin typeface="Calibri"/>
              </a:rPr>
              <a:t>     </a:t>
            </a:r>
            <a:r>
              <a:rPr b="0" lang="en-US" sz="2400" spc="-1" strike="noStrike" u="sng">
                <a:solidFill>
                  <a:srgbClr val="a6a6a6"/>
                </a:solidFill>
                <a:uFillTx/>
                <a:latin typeface="Calibri"/>
              </a:rPr>
              <a:t>Recurrent </a:t>
            </a:r>
            <a:r>
              <a:rPr b="0" i="1" lang="en-US" sz="2400" spc="-1" strike="noStrike" u="sng">
                <a:solidFill>
                  <a:srgbClr val="a6a6a6"/>
                </a:solidFill>
                <a:uFillTx/>
                <a:latin typeface="Calibri"/>
              </a:rPr>
              <a:t>nova-like</a:t>
            </a:r>
            <a:r>
              <a:rPr b="0" lang="en-US" sz="2400" spc="-1" strike="noStrike" u="sng">
                <a:solidFill>
                  <a:srgbClr val="a6a6a6"/>
                </a:solidFill>
                <a:uFillTx/>
                <a:latin typeface="Calibri"/>
              </a:rPr>
              <a:t> outbursts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0" name="CustomShape 1"/>
          <p:cNvSpPr/>
          <p:nvPr/>
        </p:nvSpPr>
        <p:spPr>
          <a:xfrm>
            <a:off x="0" y="0"/>
            <a:ext cx="1218852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91" name="Content Placeholder 4" descr=""/>
          <p:cNvPicPr/>
          <p:nvPr/>
        </p:nvPicPr>
        <p:blipFill>
          <a:blip r:embed="rId1"/>
          <a:srcRect l="0" t="16520" r="0" b="33622"/>
          <a:stretch/>
        </p:blipFill>
        <p:spPr>
          <a:xfrm>
            <a:off x="0" y="0"/>
            <a:ext cx="12191760" cy="4557960"/>
          </a:xfrm>
          <a:prstGeom prst="rect">
            <a:avLst/>
          </a:prstGeom>
          <a:ln>
            <a:noFill/>
          </a:ln>
        </p:spPr>
      </p:pic>
      <p:sp>
        <p:nvSpPr>
          <p:cNvPr id="292" name="CustomShape 2"/>
          <p:cNvSpPr/>
          <p:nvPr/>
        </p:nvSpPr>
        <p:spPr>
          <a:xfrm rot="5400000">
            <a:off x="3661560" y="5468040"/>
            <a:ext cx="1371240" cy="18000"/>
          </a:xfrm>
          <a:custGeom>
            <a:avLst/>
            <a:gdLst/>
            <a:ahLst/>
            <a:rect l="l" t="t" r="r" b="b"/>
            <a:pathLst>
              <a:path w="1371600" h="18288">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280">
            <a:solidFill>
              <a:schemeClr val="accent2"/>
            </a:solidFill>
            <a:round/>
          </a:ln>
        </p:spPr>
        <p:style>
          <a:lnRef idx="2">
            <a:schemeClr val="accent1">
              <a:shade val="50000"/>
            </a:schemeClr>
          </a:lnRef>
          <a:fillRef idx="1">
            <a:schemeClr val="accent1"/>
          </a:fillRef>
          <a:effectRef idx="0">
            <a:schemeClr val="accent1"/>
          </a:effectRef>
          <a:fontRef idx="minor"/>
        </p:style>
      </p:sp>
      <p:sp>
        <p:nvSpPr>
          <p:cNvPr id="293" name="TextShape 3"/>
          <p:cNvSpPr txBox="1"/>
          <p:nvPr/>
        </p:nvSpPr>
        <p:spPr>
          <a:xfrm>
            <a:off x="4654440" y="4777560"/>
            <a:ext cx="6897240" cy="1398960"/>
          </a:xfrm>
          <a:prstGeom prst="rect">
            <a:avLst/>
          </a:prstGeom>
          <a:noFill/>
          <a:ln>
            <a:noFill/>
          </a:ln>
        </p:spPr>
        <p:txBody>
          <a:bodyPr anchor="ctr">
            <a:normAutofit/>
          </a:bodyPr>
          <a:p>
            <a:pPr>
              <a:lnSpc>
                <a:spcPct val="90000"/>
              </a:lnSpc>
              <a:spcBef>
                <a:spcPts val="1001"/>
              </a:spcBef>
            </a:pPr>
            <a:r>
              <a:rPr b="0" lang="en-US" sz="3200" spc="-1" strike="noStrike">
                <a:solidFill>
                  <a:srgbClr val="000000"/>
                </a:solidFill>
                <a:latin typeface="Calibri"/>
              </a:rPr>
              <a:t>Thanks</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CustomShape 1"/>
          <p:cNvSpPr/>
          <p:nvPr/>
        </p:nvSpPr>
        <p:spPr>
          <a:xfrm>
            <a:off x="4939200" y="96120"/>
            <a:ext cx="7200360" cy="33814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3600" spc="-1" strike="noStrike">
                <a:solidFill>
                  <a:srgbClr val="000000"/>
                </a:solidFill>
                <a:latin typeface="JasmineUPC"/>
              </a:rPr>
              <a:t>In 1977 N. Sanduleak reported on the discovery of a suspected </a:t>
            </a:r>
            <a:endParaRPr b="0" lang="en-US" sz="3600" spc="-1" strike="noStrike">
              <a:latin typeface="Arial"/>
            </a:endParaRPr>
          </a:p>
          <a:p>
            <a:pPr algn="ctr">
              <a:lnSpc>
                <a:spcPct val="100000"/>
              </a:lnSpc>
            </a:pPr>
            <a:r>
              <a:rPr b="1" lang="en-US" sz="3600" spc="-1" strike="noStrike">
                <a:solidFill>
                  <a:srgbClr val="000000"/>
                </a:solidFill>
                <a:latin typeface="JasmineUPC"/>
              </a:rPr>
              <a:t>variable emission-line object in the direction of LMC</a:t>
            </a:r>
            <a:endParaRPr b="0" lang="en-US" sz="3600" spc="-1" strike="noStrike">
              <a:latin typeface="Arial"/>
            </a:endParaRPr>
          </a:p>
        </p:txBody>
      </p:sp>
      <p:sp>
        <p:nvSpPr>
          <p:cNvPr id="179" name="CustomShape 2"/>
          <p:cNvSpPr/>
          <p:nvPr/>
        </p:nvSpPr>
        <p:spPr>
          <a:xfrm>
            <a:off x="6095880" y="2404440"/>
            <a:ext cx="4816800" cy="228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3600" spc="-1" strike="noStrike">
                <a:solidFill>
                  <a:srgbClr val="000000"/>
                </a:solidFill>
                <a:latin typeface="JasmineUPC"/>
              </a:rPr>
              <a:t>It became known as </a:t>
            </a:r>
            <a:r>
              <a:rPr b="0" i="1" lang="en-US" sz="3600" spc="-1" strike="noStrike">
                <a:solidFill>
                  <a:srgbClr val="000000"/>
                </a:solidFill>
                <a:latin typeface="JasmineUPC"/>
              </a:rPr>
              <a:t>Sanduleak’s star </a:t>
            </a:r>
            <a:r>
              <a:rPr b="0" lang="en-US" sz="3600" spc="-1" strike="noStrike">
                <a:solidFill>
                  <a:srgbClr val="000000"/>
                </a:solidFill>
                <a:latin typeface="JasmineUPC"/>
              </a:rPr>
              <a:t>(or also as </a:t>
            </a:r>
            <a:r>
              <a:rPr b="0" i="1" lang="en-US" sz="3600" spc="-1" strike="noStrike">
                <a:solidFill>
                  <a:srgbClr val="000000"/>
                </a:solidFill>
                <a:latin typeface="JasmineUPC"/>
              </a:rPr>
              <a:t>LMC Anonymous</a:t>
            </a:r>
            <a:r>
              <a:rPr b="0" lang="en-US" sz="3600" spc="-1" strike="noStrike">
                <a:solidFill>
                  <a:srgbClr val="000000"/>
                </a:solidFill>
                <a:latin typeface="JasmineUPC"/>
              </a:rPr>
              <a:t>)</a:t>
            </a:r>
            <a:endParaRPr b="0" lang="en-US" sz="3600" spc="-1" strike="noStrike">
              <a:latin typeface="Arial"/>
            </a:endParaRPr>
          </a:p>
        </p:txBody>
      </p:sp>
      <p:pic>
        <p:nvPicPr>
          <p:cNvPr id="180" name="Picture 3" descr=""/>
          <p:cNvPicPr/>
          <p:nvPr/>
        </p:nvPicPr>
        <p:blipFill>
          <a:blip r:embed="rId1"/>
          <a:stretch/>
        </p:blipFill>
        <p:spPr>
          <a:xfrm>
            <a:off x="558000" y="771840"/>
            <a:ext cx="4127040" cy="5607000"/>
          </a:xfrm>
          <a:prstGeom prst="rect">
            <a:avLst/>
          </a:prstGeom>
          <a:ln w="88920">
            <a:solidFill>
              <a:srgbClr val="000000"/>
            </a:solidFill>
            <a:miter/>
          </a:ln>
          <a:effectLst>
            <a:innerShdw blurRad="76200">
              <a:srgbClr val="000000"/>
            </a:innerShdw>
          </a:effectLst>
        </p:spPr>
      </p:pic>
      <p:sp>
        <p:nvSpPr>
          <p:cNvPr id="181" name="CustomShape 3"/>
          <p:cNvSpPr/>
          <p:nvPr/>
        </p:nvSpPr>
        <p:spPr>
          <a:xfrm>
            <a:off x="5150880" y="3851280"/>
            <a:ext cx="6776640" cy="3014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US" sz="3200" spc="-1" strike="noStrike">
                <a:solidFill>
                  <a:srgbClr val="262626"/>
                </a:solidFill>
                <a:latin typeface="JasmineUPC"/>
              </a:rPr>
              <a:t>The object has been catalogued among </a:t>
            </a:r>
            <a:r>
              <a:rPr b="0" lang="en-US" sz="3200" spc="-1" strike="noStrike">
                <a:solidFill>
                  <a:srgbClr val="c00000"/>
                </a:solidFill>
                <a:latin typeface="JasmineUPC"/>
              </a:rPr>
              <a:t>symbiotic stars</a:t>
            </a:r>
            <a:endParaRPr b="0" lang="en-US" sz="3200" spc="-1" strike="noStrike">
              <a:latin typeface="Arial"/>
            </a:endParaRPr>
          </a:p>
          <a:p>
            <a:pPr algn="just">
              <a:lnSpc>
                <a:spcPct val="100000"/>
              </a:lnSpc>
            </a:pPr>
            <a:r>
              <a:rPr b="0" lang="en-US" sz="3200" spc="-1" strike="noStrike">
                <a:solidFill>
                  <a:srgbClr val="262626"/>
                </a:solidFill>
                <a:latin typeface="JasmineUPC"/>
              </a:rPr>
              <a:t>but the absence of any late-type stellar signatures in the optical spectra leaves this classification controversial </a:t>
            </a:r>
            <a:endParaRPr b="0" lang="en-US" sz="3200" spc="-1" strike="noStrike">
              <a:latin typeface="Arial"/>
            </a:endParaRPr>
          </a:p>
        </p:txBody>
      </p:sp>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CustomShape 1"/>
          <p:cNvSpPr/>
          <p:nvPr/>
        </p:nvSpPr>
        <p:spPr>
          <a:xfrm>
            <a:off x="685800" y="580680"/>
            <a:ext cx="10801440" cy="6390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Symbiotic stars are long-period interacting binaries consisting of a </a:t>
            </a:r>
            <a:r>
              <a:rPr b="1" lang="en-US" sz="1800" spc="-1" strike="noStrike">
                <a:solidFill>
                  <a:srgbClr val="000000"/>
                </a:solidFill>
                <a:latin typeface="Calibri"/>
              </a:rPr>
              <a:t>cold component </a:t>
            </a:r>
            <a:r>
              <a:rPr b="0" lang="en-US" sz="1800" spc="-1" strike="noStrike">
                <a:solidFill>
                  <a:srgbClr val="000000"/>
                </a:solidFill>
                <a:latin typeface="Calibri"/>
              </a:rPr>
              <a:t>, usually a K or M giant,  and a </a:t>
            </a:r>
            <a:r>
              <a:rPr b="1" lang="en-US" sz="1800" spc="-1" strike="noStrike">
                <a:solidFill>
                  <a:srgbClr val="000000"/>
                </a:solidFill>
                <a:latin typeface="Calibri"/>
              </a:rPr>
              <a:t>hot compact component </a:t>
            </a:r>
            <a:r>
              <a:rPr b="0" lang="en-US" sz="1800" spc="-1" strike="noStrike">
                <a:solidFill>
                  <a:srgbClr val="000000"/>
                </a:solidFill>
                <a:latin typeface="Calibri"/>
              </a:rPr>
              <a:t>accreting matter from the atmosphere of its companion. </a:t>
            </a:r>
            <a:endParaRPr b="0" lang="en-US" sz="1800" spc="-1" strike="noStrike">
              <a:latin typeface="Arial"/>
            </a:endParaRPr>
          </a:p>
        </p:txBody>
      </p:sp>
      <p:sp>
        <p:nvSpPr>
          <p:cNvPr id="183" name="CustomShape 2"/>
          <p:cNvSpPr/>
          <p:nvPr/>
        </p:nvSpPr>
        <p:spPr>
          <a:xfrm>
            <a:off x="685800" y="1515600"/>
            <a:ext cx="9522360" cy="11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rPr>
              <a:t>During their evolution symbiotic stars show </a:t>
            </a:r>
            <a:r>
              <a:rPr b="1" lang="en-US" sz="1800" spc="-1" strike="noStrike">
                <a:solidFill>
                  <a:srgbClr val="000000"/>
                </a:solidFill>
                <a:latin typeface="Calibri"/>
              </a:rPr>
              <a:t>spectral variability </a:t>
            </a:r>
            <a:r>
              <a:rPr b="0" lang="en-US" sz="1800" spc="-1" strike="noStrike">
                <a:solidFill>
                  <a:srgbClr val="000000"/>
                </a:solidFill>
                <a:latin typeface="Calibri"/>
              </a:rPr>
              <a:t>determined on one hand from the orbital motion, eclipses and heating/reflection effects and on the other hand from the </a:t>
            </a:r>
            <a:r>
              <a:rPr b="1" lang="en-US" sz="1800" spc="-1" strike="noStrike">
                <a:solidFill>
                  <a:srgbClr val="000000"/>
                </a:solidFill>
                <a:latin typeface="Calibri"/>
              </a:rPr>
              <a:t>outburst</a:t>
            </a:r>
            <a:r>
              <a:rPr b="0" lang="en-US" sz="1800" spc="-1" strike="noStrike">
                <a:solidFill>
                  <a:srgbClr val="000000"/>
                </a:solidFill>
                <a:latin typeface="Calibri"/>
              </a:rPr>
              <a:t> events of the hot component. The outburst are often accompanied by intensive loss of mass in the form of optically thick </a:t>
            </a:r>
            <a:r>
              <a:rPr b="1" lang="en-US" sz="1800" spc="-1" strike="noStrike">
                <a:solidFill>
                  <a:srgbClr val="000000"/>
                </a:solidFill>
                <a:latin typeface="Calibri"/>
              </a:rPr>
              <a:t>shells</a:t>
            </a:r>
            <a:r>
              <a:rPr b="0" lang="en-US" sz="1800" spc="-1" strike="noStrike">
                <a:solidFill>
                  <a:srgbClr val="000000"/>
                </a:solidFill>
                <a:latin typeface="Calibri"/>
              </a:rPr>
              <a:t>, stellar wind </a:t>
            </a:r>
            <a:r>
              <a:rPr b="1" lang="en-US" sz="1800" spc="-1" strike="noStrike">
                <a:solidFill>
                  <a:srgbClr val="000000"/>
                </a:solidFill>
                <a:latin typeface="Calibri"/>
              </a:rPr>
              <a:t>outflows</a:t>
            </a:r>
            <a:r>
              <a:rPr b="0" lang="en-US" sz="1800" spc="-1" strike="noStrike">
                <a:solidFill>
                  <a:srgbClr val="000000"/>
                </a:solidFill>
                <a:latin typeface="Calibri"/>
              </a:rPr>
              <a:t>, and bipolar collimated </a:t>
            </a:r>
            <a:r>
              <a:rPr b="1" lang="en-US" sz="1800" spc="-1" strike="noStrike">
                <a:solidFill>
                  <a:srgbClr val="000000"/>
                </a:solidFill>
                <a:latin typeface="Calibri"/>
              </a:rPr>
              <a:t>jets</a:t>
            </a:r>
            <a:r>
              <a:rPr b="0" lang="en-US" sz="1800" spc="-1" strike="noStrike">
                <a:solidFill>
                  <a:srgbClr val="000000"/>
                </a:solidFill>
                <a:latin typeface="Calibri"/>
              </a:rPr>
              <a:t>.</a:t>
            </a:r>
            <a:endParaRPr b="0" lang="en-US" sz="1800" spc="-1" strike="noStrike">
              <a:latin typeface="Arial"/>
            </a:endParaRPr>
          </a:p>
        </p:txBody>
      </p:sp>
      <p:sp>
        <p:nvSpPr>
          <p:cNvPr id="184" name="CustomShape 3"/>
          <p:cNvSpPr/>
          <p:nvPr/>
        </p:nvSpPr>
        <p:spPr>
          <a:xfrm>
            <a:off x="850320" y="2985840"/>
            <a:ext cx="5883840" cy="3693240"/>
          </a:xfrm>
          <a:prstGeom prst="rect">
            <a:avLst/>
          </a:prstGeom>
          <a:noFill/>
          <a:ln>
            <a:noFill/>
          </a:ln>
        </p:spPr>
        <p:style>
          <a:lnRef idx="0"/>
          <a:fillRef idx="0"/>
          <a:effectRef idx="0"/>
          <a:fontRef idx="minor"/>
        </p:style>
        <p:txBody>
          <a:bodyPr lIns="90000" rIns="90000" tIns="45000" bIns="45000">
            <a:spAutoFit/>
          </a:bodyPr>
          <a:p>
            <a:pPr marL="285840" indent="-285480" algn="just">
              <a:lnSpc>
                <a:spcPct val="100000"/>
              </a:lnSpc>
              <a:buClr>
                <a:srgbClr val="000000"/>
              </a:buClr>
              <a:buFont typeface="Arial"/>
              <a:buChar char="•"/>
            </a:pPr>
            <a:r>
              <a:rPr b="0" lang="en-US" sz="1800" spc="-1" strike="noStrike">
                <a:solidFill>
                  <a:srgbClr val="000000"/>
                </a:solidFill>
                <a:latin typeface="Calibri"/>
              </a:rPr>
              <a:t>Presence of the absorption features of a late-type giant;  in practice, these include (amongst others) TiO, H</a:t>
            </a:r>
            <a:r>
              <a:rPr b="0" lang="en-US" sz="1800" spc="-1" strike="noStrike" baseline="-25000">
                <a:solidFill>
                  <a:srgbClr val="000000"/>
                </a:solidFill>
                <a:latin typeface="Calibri"/>
              </a:rPr>
              <a:t>2</a:t>
            </a:r>
            <a:r>
              <a:rPr b="0" lang="en-US" sz="1800" spc="-1" strike="noStrike">
                <a:solidFill>
                  <a:srgbClr val="000000"/>
                </a:solidFill>
                <a:latin typeface="Calibri"/>
              </a:rPr>
              <a:t>O, CO, CN   and VO bands, as well as CaI, CaII, FeI and NaI absorption lines;</a:t>
            </a:r>
            <a:endParaRPr b="0" lang="en-US" sz="1800" spc="-1" strike="noStrike">
              <a:latin typeface="Arial"/>
            </a:endParaRPr>
          </a:p>
          <a:p>
            <a:pPr algn="just">
              <a:lnSpc>
                <a:spcPct val="100000"/>
              </a:lnSpc>
            </a:pPr>
            <a:endParaRPr b="0" lang="en-US" sz="1800" spc="-1" strike="noStrike">
              <a:latin typeface="Arial"/>
            </a:endParaRPr>
          </a:p>
          <a:p>
            <a:pPr marL="285840" indent="-285480" algn="just">
              <a:lnSpc>
                <a:spcPct val="100000"/>
              </a:lnSpc>
              <a:buClr>
                <a:srgbClr val="000000"/>
              </a:buClr>
              <a:buFont typeface="Arial"/>
              <a:buChar char="•"/>
            </a:pPr>
            <a:r>
              <a:rPr b="0" lang="en-US" sz="1800" spc="-1" strike="noStrike">
                <a:solidFill>
                  <a:srgbClr val="000000"/>
                </a:solidFill>
                <a:latin typeface="Calibri"/>
              </a:rPr>
              <a:t>Presence of strong emission lines of HI and HeI and either  emission lines of ions with an ionization potential of at least 35  eV (e.g. [OIII]), or an A- or F-type continuum with additional  shell absorption lines from HI, HeI, and singly-ionized metals; </a:t>
            </a:r>
            <a:endParaRPr b="0" lang="en-US" sz="1800" spc="-1" strike="noStrike">
              <a:latin typeface="Arial"/>
            </a:endParaRPr>
          </a:p>
          <a:p>
            <a:pPr algn="just">
              <a:lnSpc>
                <a:spcPct val="100000"/>
              </a:lnSpc>
            </a:pPr>
            <a:endParaRPr b="0" lang="en-US" sz="1800" spc="-1" strike="noStrike">
              <a:latin typeface="Arial"/>
            </a:endParaRPr>
          </a:p>
          <a:p>
            <a:pPr marL="285840" indent="-285480" algn="just">
              <a:lnSpc>
                <a:spcPct val="100000"/>
              </a:lnSpc>
              <a:buClr>
                <a:srgbClr val="000000"/>
              </a:buClr>
              <a:buFont typeface="Arial"/>
              <a:buChar char="•"/>
            </a:pPr>
            <a:r>
              <a:rPr b="0" lang="en-US" sz="1800" spc="-1" strike="noStrike">
                <a:solidFill>
                  <a:srgbClr val="000000"/>
                </a:solidFill>
                <a:latin typeface="Calibri"/>
              </a:rPr>
              <a:t>The presence of the  λ6825 Å emission feature, even if no features of the cool star (e.g. TiO bands) are found.</a:t>
            </a:r>
            <a:endParaRPr b="0" lang="en-US" sz="1800" spc="-1" strike="noStrike">
              <a:latin typeface="Arial"/>
            </a:endParaRPr>
          </a:p>
        </p:txBody>
      </p:sp>
      <p:grpSp>
        <p:nvGrpSpPr>
          <p:cNvPr id="185" name="Group 4"/>
          <p:cNvGrpSpPr/>
          <p:nvPr/>
        </p:nvGrpSpPr>
        <p:grpSpPr>
          <a:xfrm>
            <a:off x="7103160" y="3168000"/>
            <a:ext cx="4752360" cy="3328560"/>
            <a:chOff x="7103160" y="3168000"/>
            <a:chExt cx="4752360" cy="3328560"/>
          </a:xfrm>
        </p:grpSpPr>
        <p:pic>
          <p:nvPicPr>
            <p:cNvPr id="186" name="Picture 2" descr=""/>
            <p:cNvPicPr/>
            <p:nvPr/>
          </p:nvPicPr>
          <p:blipFill>
            <a:blip r:embed="rId1"/>
            <a:stretch/>
          </p:blipFill>
          <p:spPr>
            <a:xfrm>
              <a:off x="7103160" y="3168000"/>
              <a:ext cx="4555440" cy="3328560"/>
            </a:xfrm>
            <a:prstGeom prst="rect">
              <a:avLst/>
            </a:prstGeom>
            <a:ln w="9360">
              <a:solidFill>
                <a:schemeClr val="tx1"/>
              </a:solidFill>
              <a:miter/>
            </a:ln>
          </p:spPr>
        </p:pic>
        <p:sp>
          <p:nvSpPr>
            <p:cNvPr id="187" name="CustomShape 5"/>
            <p:cNvSpPr/>
            <p:nvPr/>
          </p:nvSpPr>
          <p:spPr>
            <a:xfrm>
              <a:off x="10287720" y="6274440"/>
              <a:ext cx="1567800" cy="211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i="1" lang="en-US" sz="800" spc="-1" strike="noStrike">
                  <a:solidFill>
                    <a:srgbClr val="000000"/>
                  </a:solidFill>
                  <a:latin typeface="Calibri"/>
                </a:rPr>
                <a:t>Munari &amp; Zwitter 2002</a:t>
              </a:r>
              <a:endParaRPr b="0" lang="en-US" sz="800" spc="-1" strike="noStrike">
                <a:latin typeface="Arial"/>
              </a:endParaRPr>
            </a:p>
          </p:txBody>
        </p:sp>
      </p:grpSp>
      <p:sp>
        <p:nvSpPr>
          <p:cNvPr id="188" name="CustomShape 6"/>
          <p:cNvSpPr/>
          <p:nvPr/>
        </p:nvSpPr>
        <p:spPr>
          <a:xfrm>
            <a:off x="4429440" y="63720"/>
            <a:ext cx="3107160" cy="6390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3600" spc="-1" strike="noStrike">
                <a:solidFill>
                  <a:srgbClr val="c55a11"/>
                </a:solidFill>
                <a:latin typeface="Calibri"/>
              </a:rPr>
              <a:t>Symbiotic Stars </a:t>
            </a:r>
            <a:endParaRPr b="0" lang="en-US" sz="3600" spc="-1" strike="noStrike">
              <a:latin typeface="Arial"/>
            </a:endParaRPr>
          </a:p>
        </p:txBody>
      </p:sp>
    </p:spTree>
  </p:cSld>
  <mc:AlternateContent>
    <mc:Choice Requires="p14">
      <p:transition spd="slow" p14:dur="2000"/>
    </mc:Choice>
    <mc:Fallback>
      <p:transition spd="slow"/>
    </mc:Fallback>
  </mc:AlternateContent>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9"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90" name="CustomShape 2"/>
          <p:cNvSpPr/>
          <p:nvPr/>
        </p:nvSpPr>
        <p:spPr>
          <a:xfrm>
            <a:off x="558360" y="7200"/>
            <a:ext cx="11167200" cy="2018520"/>
          </a:xfrm>
          <a:prstGeom prst="rect">
            <a:avLst/>
          </a:prstGeom>
          <a:solidFill>
            <a:schemeClr val="bg1"/>
          </a:solidFill>
          <a:ln w="9360">
            <a:solidFill>
              <a:srgbClr val="dedede"/>
            </a:solidFill>
          </a:ln>
          <a:effectLst>
            <a:outerShdw algn="tl" blurRad="50800" dir="2700000" dist="37674"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p:style>
      </p:sp>
      <p:sp>
        <p:nvSpPr>
          <p:cNvPr id="191" name="CustomShape 3"/>
          <p:cNvSpPr/>
          <p:nvPr/>
        </p:nvSpPr>
        <p:spPr>
          <a:xfrm>
            <a:off x="567000" y="0"/>
            <a:ext cx="11155320" cy="2011320"/>
          </a:xfrm>
          <a:prstGeom prst="rect">
            <a:avLst/>
          </a:prstGeom>
          <a:solidFill>
            <a:schemeClr val="bg1"/>
          </a:solidFill>
          <a:ln w="9360">
            <a:noFill/>
          </a:ln>
        </p:spPr>
        <p:style>
          <a:lnRef idx="2">
            <a:schemeClr val="accent1">
              <a:shade val="50000"/>
            </a:schemeClr>
          </a:lnRef>
          <a:fillRef idx="1">
            <a:schemeClr val="accent1"/>
          </a:fillRef>
          <a:effectRef idx="0">
            <a:schemeClr val="accent1"/>
          </a:effectRef>
          <a:fontRef idx="minor"/>
        </p:style>
      </p:sp>
      <p:sp>
        <p:nvSpPr>
          <p:cNvPr id="192" name="TextShape 4"/>
          <p:cNvSpPr txBox="1"/>
          <p:nvPr/>
        </p:nvSpPr>
        <p:spPr>
          <a:xfrm>
            <a:off x="1115640" y="548640"/>
            <a:ext cx="10167840" cy="1179360"/>
          </a:xfrm>
          <a:prstGeom prst="rect">
            <a:avLst/>
          </a:prstGeom>
          <a:noFill/>
          <a:ln>
            <a:noFill/>
          </a:ln>
        </p:spPr>
        <p:txBody>
          <a:bodyPr anchor="ctr">
            <a:normAutofit/>
          </a:bodyPr>
          <a:p>
            <a:pPr>
              <a:lnSpc>
                <a:spcPct val="90000"/>
              </a:lnSpc>
            </a:pPr>
            <a:r>
              <a:rPr b="0" lang="en-US" sz="4000" spc="-1" strike="noStrike">
                <a:solidFill>
                  <a:srgbClr val="000000"/>
                </a:solidFill>
                <a:latin typeface="Calibri Light"/>
              </a:rPr>
              <a:t>Sanduleak’s Star</a:t>
            </a:r>
            <a:endParaRPr b="0" lang="en-US" sz="4000" spc="-1" strike="noStrike">
              <a:solidFill>
                <a:srgbClr val="000000"/>
              </a:solidFill>
              <a:latin typeface="Calibri"/>
            </a:endParaRPr>
          </a:p>
        </p:txBody>
      </p:sp>
      <p:sp>
        <p:nvSpPr>
          <p:cNvPr id="193" name="CustomShape 5"/>
          <p:cNvSpPr/>
          <p:nvPr/>
        </p:nvSpPr>
        <p:spPr>
          <a:xfrm>
            <a:off x="498960" y="758880"/>
            <a:ext cx="127800" cy="703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194" name="CustomShape 6"/>
          <p:cNvSpPr/>
          <p:nvPr/>
        </p:nvSpPr>
        <p:spPr>
          <a:xfrm>
            <a:off x="2142000" y="2269800"/>
            <a:ext cx="2115360" cy="3993480"/>
          </a:xfrm>
          <a:prstGeom prst="rect">
            <a:avLst/>
          </a:prstGeom>
          <a:noFill/>
          <a:ln>
            <a:noFill/>
          </a:ln>
        </p:spPr>
        <p:style>
          <a:lnRef idx="0"/>
          <a:fillRef idx="0"/>
          <a:effectRef idx="0"/>
          <a:fontRef idx="minor"/>
        </p:style>
        <p:txBody>
          <a:bodyPr anchor="ctr">
            <a:normAutofit/>
          </a:bodyPr>
          <a:p>
            <a:pPr>
              <a:lnSpc>
                <a:spcPct val="90000"/>
              </a:lnSpc>
              <a:spcAft>
                <a:spcPts val="425"/>
              </a:spcAft>
            </a:pPr>
            <a:r>
              <a:rPr b="0" lang="en-US" sz="3130" spc="-1" strike="noStrike">
                <a:solidFill>
                  <a:srgbClr val="ffffff"/>
                </a:solidFill>
                <a:latin typeface="Calibri Light"/>
              </a:rPr>
              <a:t>Sanduleak’s star </a:t>
            </a:r>
            <a:endParaRPr b="0" lang="en-US" sz="3130" spc="-1" strike="noStrike">
              <a:latin typeface="Arial"/>
            </a:endParaRPr>
          </a:p>
        </p:txBody>
      </p:sp>
      <p:pic>
        <p:nvPicPr>
          <p:cNvPr id="195" name="Content Placeholder 17" descr=""/>
          <p:cNvPicPr/>
          <p:nvPr/>
        </p:nvPicPr>
        <p:blipFill>
          <a:blip r:embed="rId1"/>
          <a:stretch/>
        </p:blipFill>
        <p:spPr>
          <a:xfrm rot="16200000">
            <a:off x="6455160" y="1354320"/>
            <a:ext cx="3895560" cy="5726880"/>
          </a:xfrm>
          <a:prstGeom prst="rect">
            <a:avLst/>
          </a:prstGeom>
          <a:ln>
            <a:noFill/>
          </a:ln>
        </p:spPr>
      </p:pic>
      <p:sp>
        <p:nvSpPr>
          <p:cNvPr id="196" name="TextShape 7"/>
          <p:cNvSpPr txBox="1"/>
          <p:nvPr/>
        </p:nvSpPr>
        <p:spPr>
          <a:xfrm>
            <a:off x="261360" y="2269800"/>
            <a:ext cx="4937400" cy="4470480"/>
          </a:xfrm>
          <a:prstGeom prst="rect">
            <a:avLst/>
          </a:prstGeom>
          <a:noFill/>
          <a:ln>
            <a:noFill/>
          </a:ln>
        </p:spPr>
        <p:txBody>
          <a:bodyPr>
            <a:normAutofit fontScale="7000"/>
          </a:bodyPr>
          <a:p>
            <a:pPr>
              <a:lnSpc>
                <a:spcPct val="90000"/>
              </a:lnSpc>
              <a:spcBef>
                <a:spcPts val="709"/>
              </a:spcBef>
            </a:pPr>
            <a:r>
              <a:rPr b="0" lang="en-US" sz="5600" spc="-1" strike="noStrike">
                <a:solidFill>
                  <a:srgbClr val="000000"/>
                </a:solidFill>
                <a:latin typeface="Calibri"/>
              </a:rPr>
              <a:t>In this talk I will present archive and new data mainly obtained at the Las Campanas Observatory. </a:t>
            </a:r>
            <a:endParaRPr b="0" lang="en-US" sz="5600" spc="-1" strike="noStrike">
              <a:solidFill>
                <a:srgbClr val="000000"/>
              </a:solidFill>
              <a:latin typeface="Calibri"/>
            </a:endParaRPr>
          </a:p>
          <a:p>
            <a:pPr>
              <a:lnSpc>
                <a:spcPct val="90000"/>
              </a:lnSpc>
              <a:spcBef>
                <a:spcPts val="709"/>
              </a:spcBef>
            </a:pPr>
            <a:endParaRPr b="0" lang="en-US" sz="5600" spc="-1" strike="noStrike">
              <a:solidFill>
                <a:srgbClr val="000000"/>
              </a:solidFill>
              <a:latin typeface="Calibri"/>
            </a:endParaRPr>
          </a:p>
          <a:p>
            <a:pPr>
              <a:lnSpc>
                <a:spcPct val="90000"/>
              </a:lnSpc>
              <a:spcBef>
                <a:spcPts val="709"/>
              </a:spcBef>
            </a:pPr>
            <a:r>
              <a:rPr b="0" lang="en-US" sz="5600" spc="-1" strike="noStrike">
                <a:solidFill>
                  <a:srgbClr val="000000"/>
                </a:solidFill>
                <a:latin typeface="Calibri"/>
              </a:rPr>
              <a:t>The work has been developed in close collaboration with </a:t>
            </a:r>
            <a:endParaRPr b="0" lang="en-US" sz="5600" spc="-1" strike="noStrike">
              <a:solidFill>
                <a:srgbClr val="000000"/>
              </a:solidFill>
              <a:latin typeface="Calibri"/>
            </a:endParaRPr>
          </a:p>
          <a:p>
            <a:pPr marL="211320" indent="-210960">
              <a:lnSpc>
                <a:spcPct val="90000"/>
              </a:lnSpc>
              <a:spcBef>
                <a:spcPts val="709"/>
              </a:spcBef>
              <a:buClr>
                <a:srgbClr val="000000"/>
              </a:buClr>
              <a:buFont typeface="Courier New"/>
              <a:buChar char="o"/>
            </a:pPr>
            <a:r>
              <a:rPr b="1" lang="en-US" sz="5600" spc="-1" strike="noStrike">
                <a:solidFill>
                  <a:srgbClr val="000000"/>
                </a:solidFill>
                <a:latin typeface="Calibri"/>
              </a:rPr>
              <a:t>Rodolfo Angeloni </a:t>
            </a:r>
            <a:r>
              <a:rPr b="0" lang="en-US" sz="5600" spc="-1" strike="noStrike">
                <a:solidFill>
                  <a:srgbClr val="000000"/>
                </a:solidFill>
                <a:latin typeface="Calibri"/>
              </a:rPr>
              <a:t>(Gemini Observatory)</a:t>
            </a:r>
            <a:endParaRPr b="0" lang="en-US" sz="5600" spc="-1" strike="noStrike">
              <a:solidFill>
                <a:srgbClr val="000000"/>
              </a:solidFill>
              <a:latin typeface="Calibri"/>
            </a:endParaRPr>
          </a:p>
          <a:p>
            <a:pPr marL="211320" indent="-210960">
              <a:lnSpc>
                <a:spcPct val="90000"/>
              </a:lnSpc>
              <a:spcBef>
                <a:spcPts val="709"/>
              </a:spcBef>
              <a:buClr>
                <a:srgbClr val="000000"/>
              </a:buClr>
              <a:buFont typeface="Courier New"/>
              <a:buChar char="o"/>
            </a:pPr>
            <a:r>
              <a:rPr b="1" lang="en-US" sz="5600" spc="-1" strike="noStrike">
                <a:solidFill>
                  <a:srgbClr val="000000"/>
                </a:solidFill>
                <a:latin typeface="Calibri"/>
              </a:rPr>
              <a:t>Stefano Ciroi </a:t>
            </a:r>
            <a:r>
              <a:rPr b="0" lang="en-US" sz="5600" spc="-1" strike="noStrike">
                <a:solidFill>
                  <a:srgbClr val="000000"/>
                </a:solidFill>
                <a:latin typeface="Calibri"/>
              </a:rPr>
              <a:t>(Padua  University)</a:t>
            </a:r>
            <a:endParaRPr b="0" lang="en-US" sz="5600" spc="-1" strike="noStrike">
              <a:solidFill>
                <a:srgbClr val="000000"/>
              </a:solidFill>
              <a:latin typeface="Calibri"/>
            </a:endParaRPr>
          </a:p>
          <a:p>
            <a:pPr>
              <a:lnSpc>
                <a:spcPct val="90000"/>
              </a:lnSpc>
              <a:spcBef>
                <a:spcPts val="709"/>
              </a:spcBef>
            </a:pPr>
            <a:endParaRPr b="0" lang="en-US" sz="5600" spc="-1" strike="noStrike">
              <a:solidFill>
                <a:srgbClr val="000000"/>
              </a:solidFill>
              <a:latin typeface="Calibri"/>
            </a:endParaRPr>
          </a:p>
          <a:p>
            <a:pPr>
              <a:lnSpc>
                <a:spcPct val="90000"/>
              </a:lnSpc>
              <a:spcBef>
                <a:spcPts val="709"/>
              </a:spcBef>
            </a:pPr>
            <a:r>
              <a:rPr b="0" lang="en-US" sz="5600" spc="-1" strike="noStrike">
                <a:solidFill>
                  <a:srgbClr val="000000"/>
                </a:solidFill>
                <a:latin typeface="Calibri"/>
              </a:rPr>
              <a:t>I particularly I will zhow:</a:t>
            </a:r>
            <a:endParaRPr b="0" lang="en-US" sz="5600" spc="-1" strike="noStrike">
              <a:solidFill>
                <a:srgbClr val="000000"/>
              </a:solidFill>
              <a:latin typeface="Calibri"/>
            </a:endParaRPr>
          </a:p>
          <a:p>
            <a:pPr>
              <a:lnSpc>
                <a:spcPct val="90000"/>
              </a:lnSpc>
              <a:spcBef>
                <a:spcPts val="709"/>
              </a:spcBef>
            </a:pPr>
            <a:r>
              <a:rPr b="0" lang="en-US" sz="5600" spc="-1" strike="noStrike">
                <a:solidFill>
                  <a:srgbClr val="000000"/>
                </a:solidFill>
                <a:latin typeface="Calibri"/>
              </a:rPr>
              <a:t>Imaging and long-slit  spectroscopy of the:</a:t>
            </a:r>
            <a:endParaRPr b="0" lang="en-US" sz="5600" spc="-1" strike="noStrike">
              <a:solidFill>
                <a:srgbClr val="000000"/>
              </a:solidFill>
              <a:latin typeface="Calibri"/>
            </a:endParaRPr>
          </a:p>
          <a:p>
            <a:pPr marL="211320" indent="-210960">
              <a:lnSpc>
                <a:spcPct val="90000"/>
              </a:lnSpc>
              <a:spcBef>
                <a:spcPts val="709"/>
              </a:spcBef>
              <a:buClr>
                <a:srgbClr val="000000"/>
              </a:buClr>
              <a:buFont typeface="Arial"/>
              <a:buChar char="•"/>
            </a:pPr>
            <a:r>
              <a:rPr b="0" lang="en-US" sz="5600" spc="-1" strike="noStrike">
                <a:solidFill>
                  <a:srgbClr val="000000"/>
                </a:solidFill>
                <a:latin typeface="Calibri"/>
              </a:rPr>
              <a:t>Extended emission</a:t>
            </a:r>
            <a:endParaRPr b="0" lang="en-US" sz="5600" spc="-1" strike="noStrike">
              <a:solidFill>
                <a:srgbClr val="000000"/>
              </a:solidFill>
              <a:latin typeface="Calibri"/>
            </a:endParaRPr>
          </a:p>
          <a:p>
            <a:pPr marL="211320" indent="-210960">
              <a:lnSpc>
                <a:spcPct val="90000"/>
              </a:lnSpc>
              <a:spcBef>
                <a:spcPts val="709"/>
              </a:spcBef>
              <a:buClr>
                <a:srgbClr val="000000"/>
              </a:buClr>
              <a:buFont typeface="Arial"/>
              <a:buChar char="•"/>
            </a:pPr>
            <a:r>
              <a:rPr b="0" lang="en-US" sz="5600" spc="-1" strike="noStrike">
                <a:solidFill>
                  <a:srgbClr val="000000"/>
                </a:solidFill>
                <a:latin typeface="Calibri"/>
              </a:rPr>
              <a:t>Central source </a:t>
            </a:r>
            <a:endParaRPr b="0" lang="en-US" sz="5600" spc="-1" strike="noStrike">
              <a:solidFill>
                <a:srgbClr val="000000"/>
              </a:solidFill>
              <a:latin typeface="Calibri"/>
            </a:endParaRPr>
          </a:p>
          <a:p>
            <a:pPr>
              <a:lnSpc>
                <a:spcPct val="90000"/>
              </a:lnSpc>
              <a:spcBef>
                <a:spcPts val="709"/>
              </a:spcBef>
            </a:pPr>
            <a:endParaRPr b="0" lang="en-US" sz="5600" spc="-1" strike="noStrike">
              <a:solidFill>
                <a:srgbClr val="000000"/>
              </a:solidFill>
              <a:latin typeface="Calibri"/>
            </a:endParaRPr>
          </a:p>
          <a:p>
            <a:pPr>
              <a:lnSpc>
                <a:spcPct val="90000"/>
              </a:lnSpc>
              <a:spcBef>
                <a:spcPts val="709"/>
              </a:spcBef>
            </a:pPr>
            <a:r>
              <a:rPr b="0" lang="en-US" sz="5600" spc="-1" strike="noStrike">
                <a:solidFill>
                  <a:srgbClr val="000000"/>
                </a:solidFill>
                <a:latin typeface="Calibri"/>
              </a:rPr>
              <a:t>I will also show an attempt to characterize the spectral energy distribution of the object </a:t>
            </a:r>
            <a:endParaRPr b="0" lang="en-US" sz="5600" spc="-1" strike="noStrike">
              <a:solidFill>
                <a:srgbClr val="000000"/>
              </a:solidFill>
              <a:latin typeface="Calibri"/>
            </a:endParaRPr>
          </a:p>
          <a:p>
            <a:pPr>
              <a:lnSpc>
                <a:spcPct val="90000"/>
              </a:lnSpc>
              <a:spcBef>
                <a:spcPts val="1001"/>
              </a:spcBef>
            </a:pPr>
            <a:endParaRPr b="0" lang="en-US" sz="5600" spc="-1" strike="noStrike">
              <a:solidFill>
                <a:srgbClr val="000000"/>
              </a:solidFill>
              <a:latin typeface="Calibri"/>
            </a:endParaRPr>
          </a:p>
        </p:txBody>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7" name="CustomShape 1"/>
          <p:cNvSpPr/>
          <p:nvPr/>
        </p:nvSpPr>
        <p:spPr>
          <a:xfrm>
            <a:off x="0" y="0"/>
            <a:ext cx="1218852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98" name="TextShape 2"/>
          <p:cNvSpPr txBox="1"/>
          <p:nvPr/>
        </p:nvSpPr>
        <p:spPr>
          <a:xfrm>
            <a:off x="640080" y="325440"/>
            <a:ext cx="4368240" cy="1956600"/>
          </a:xfrm>
          <a:prstGeom prst="rect">
            <a:avLst/>
          </a:prstGeom>
          <a:noFill/>
          <a:ln>
            <a:noFill/>
          </a:ln>
        </p:spPr>
        <p:txBody>
          <a:bodyPr anchor="b">
            <a:normAutofit/>
          </a:bodyPr>
          <a:p>
            <a:pPr>
              <a:lnSpc>
                <a:spcPct val="90000"/>
              </a:lnSpc>
            </a:pPr>
            <a:r>
              <a:rPr b="0" lang="en-US" sz="5400" spc="-1" strike="noStrike">
                <a:solidFill>
                  <a:srgbClr val="000000"/>
                </a:solidFill>
                <a:latin typeface="Calibri Light"/>
              </a:rPr>
              <a:t>LCO OVERVIEW</a:t>
            </a:r>
            <a:endParaRPr b="0" lang="en-US" sz="5400" spc="-1" strike="noStrike">
              <a:solidFill>
                <a:srgbClr val="000000"/>
              </a:solidFill>
              <a:latin typeface="Calibri"/>
            </a:endParaRPr>
          </a:p>
        </p:txBody>
      </p:sp>
      <p:sp>
        <p:nvSpPr>
          <p:cNvPr id="199" name="CustomShape 3"/>
          <p:cNvSpPr/>
          <p:nvPr/>
        </p:nvSpPr>
        <p:spPr>
          <a:xfrm>
            <a:off x="640080" y="2586960"/>
            <a:ext cx="3474360" cy="18000"/>
          </a:xfrm>
          <a:custGeom>
            <a:avLst/>
            <a:gdLst/>
            <a:ahLst/>
            <a:rect l="l" t="t" r="r" b="b"/>
            <a:pathLst>
              <a:path w="3474720" h="18288">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280">
            <a:solidFill>
              <a:schemeClr val="accent2"/>
            </a:solidFill>
            <a:round/>
          </a:ln>
        </p:spPr>
        <p:style>
          <a:lnRef idx="2">
            <a:schemeClr val="accent1">
              <a:shade val="50000"/>
            </a:schemeClr>
          </a:lnRef>
          <a:fillRef idx="1">
            <a:schemeClr val="accent1"/>
          </a:fillRef>
          <a:effectRef idx="0">
            <a:schemeClr val="accent1"/>
          </a:effectRef>
          <a:fontRef idx="minor"/>
        </p:style>
      </p:sp>
      <p:sp>
        <p:nvSpPr>
          <p:cNvPr id="200" name="TextShape 4"/>
          <p:cNvSpPr txBox="1"/>
          <p:nvPr/>
        </p:nvSpPr>
        <p:spPr>
          <a:xfrm>
            <a:off x="640080" y="2872800"/>
            <a:ext cx="4243320" cy="3320280"/>
          </a:xfrm>
          <a:prstGeom prst="rect">
            <a:avLst/>
          </a:prstGeom>
          <a:noFill/>
          <a:ln>
            <a:noFill/>
          </a:ln>
        </p:spPr>
        <p:txBody>
          <a:bodyPr>
            <a:noAutofit/>
          </a:bodyPr>
          <a:p>
            <a:pPr marL="228600" indent="-228240">
              <a:lnSpc>
                <a:spcPct val="90000"/>
              </a:lnSpc>
              <a:spcBef>
                <a:spcPts val="1001"/>
              </a:spcBef>
              <a:buClr>
                <a:srgbClr val="000000"/>
              </a:buClr>
              <a:buFont typeface="Arial"/>
              <a:buChar char="•"/>
            </a:pPr>
            <a:r>
              <a:rPr b="0" lang="en-US" sz="2000" spc="-1" strike="noStrike">
                <a:solidFill>
                  <a:srgbClr val="000000"/>
                </a:solidFill>
                <a:latin typeface="Calibri"/>
              </a:rPr>
              <a:t>The Las Campanas observatory (LCO) history spread over more than five decades.</a:t>
            </a:r>
            <a:endParaRPr b="0" lang="en-US"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000" spc="-1" strike="noStrike">
                <a:solidFill>
                  <a:srgbClr val="000000"/>
                </a:solidFill>
                <a:latin typeface="Calibri"/>
              </a:rPr>
              <a:t>It was established in northern Chile by the Observatories of the Carnegie institute of  Washington at the end of the 1960s.</a:t>
            </a:r>
            <a:endParaRPr b="0" lang="en-US"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000" spc="-1" strike="noStrike">
                <a:solidFill>
                  <a:srgbClr val="000000"/>
                </a:solidFill>
                <a:latin typeface="Calibri"/>
              </a:rPr>
              <a:t>The Science operations began in 1971 with the 1-m telescope donated to the observatory by Hernietta Swope. The 2.5m duPont telescope followed in 1977 </a:t>
            </a:r>
            <a:endParaRPr b="0" lang="en-US" sz="2000" spc="-1" strike="noStrike">
              <a:solidFill>
                <a:srgbClr val="000000"/>
              </a:solidFill>
              <a:latin typeface="Calibri"/>
            </a:endParaRPr>
          </a:p>
        </p:txBody>
      </p:sp>
      <p:pic>
        <p:nvPicPr>
          <p:cNvPr id="201" name="Picture 21" descr=""/>
          <p:cNvPicPr/>
          <p:nvPr/>
        </p:nvPicPr>
        <p:blipFill>
          <a:blip r:embed="rId1"/>
          <a:srcRect l="0" t="0" r="22515" b="0"/>
          <a:stretch/>
        </p:blipFill>
        <p:spPr>
          <a:xfrm>
            <a:off x="5311800" y="0"/>
            <a:ext cx="6878520" cy="6857640"/>
          </a:xfrm>
          <a:prstGeom prst="rect">
            <a:avLst/>
          </a:prstGeom>
          <a:ln>
            <a:noFill/>
          </a:ln>
        </p:spPr>
      </p:pic>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2" name="TextShape 1"/>
          <p:cNvSpPr txBox="1"/>
          <p:nvPr/>
        </p:nvSpPr>
        <p:spPr>
          <a:xfrm>
            <a:off x="838080" y="365040"/>
            <a:ext cx="10515240" cy="1325160"/>
          </a:xfrm>
          <a:prstGeom prst="rect">
            <a:avLst/>
          </a:prstGeom>
          <a:noFill/>
          <a:ln>
            <a:noFill/>
          </a:ln>
        </p:spPr>
        <p:txBody>
          <a:bodyPr anchor="b">
            <a:normAutofit/>
          </a:bodyPr>
          <a:p>
            <a:pPr>
              <a:lnSpc>
                <a:spcPct val="90000"/>
              </a:lnSpc>
            </a:pPr>
            <a:r>
              <a:rPr b="0" lang="en-US" sz="4400" spc="-1" strike="noStrike">
                <a:solidFill>
                  <a:srgbClr val="000000"/>
                </a:solidFill>
                <a:latin typeface="Calibri Light"/>
              </a:rPr>
              <a:t>LCO OVERVIEW</a:t>
            </a:r>
            <a:endParaRPr b="0" lang="en-US" sz="4400" spc="-1" strike="noStrike">
              <a:solidFill>
                <a:srgbClr val="000000"/>
              </a:solidFill>
              <a:latin typeface="Calibri"/>
            </a:endParaRPr>
          </a:p>
        </p:txBody>
      </p:sp>
      <p:sp>
        <p:nvSpPr>
          <p:cNvPr id="203" name="TextShape 2"/>
          <p:cNvSpPr txBox="1"/>
          <p:nvPr/>
        </p:nvSpPr>
        <p:spPr>
          <a:xfrm>
            <a:off x="417960" y="1782720"/>
            <a:ext cx="4893480" cy="4350960"/>
          </a:xfrm>
          <a:prstGeom prst="rect">
            <a:avLst/>
          </a:prstGeom>
          <a:noFill/>
          <a:ln>
            <a:noFill/>
          </a:ln>
        </p:spPr>
        <p:txBody>
          <a:bodyPr>
            <a:noAutofit/>
          </a:bodyPr>
          <a:p>
            <a:pPr marL="228600" indent="-228240">
              <a:lnSpc>
                <a:spcPct val="90000"/>
              </a:lnSpc>
              <a:spcBef>
                <a:spcPts val="1001"/>
              </a:spcBef>
              <a:buClr>
                <a:srgbClr val="000000"/>
              </a:buClr>
              <a:buFont typeface="Arial"/>
              <a:buChar char="•"/>
            </a:pPr>
            <a:r>
              <a:rPr b="0" lang="en-US" sz="2000" spc="-1" strike="noStrike">
                <a:solidFill>
                  <a:srgbClr val="000000"/>
                </a:solidFill>
                <a:latin typeface="Calibri"/>
              </a:rPr>
              <a:t>The twin6.5 m Magellan telescopes became operational at the beginning of 2000s</a:t>
            </a:r>
            <a:endParaRPr b="0" lang="en-US"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000" spc="-1" strike="noStrike">
                <a:solidFill>
                  <a:srgbClr val="000000"/>
                </a:solidFill>
                <a:latin typeface="Calibri"/>
              </a:rPr>
              <a:t>In addition to the four telescopes operated by Carnegie the observatory hosts few independent  projects like OGLE, Hat, HAT-PI and one of the station of the Birmingham  Solar Oscillation Network (BISON)</a:t>
            </a:r>
            <a:endParaRPr b="0" lang="en-US" sz="20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000" spc="-1" strike="noStrike">
                <a:solidFill>
                  <a:srgbClr val="000000"/>
                </a:solidFill>
                <a:latin typeface="Calibri"/>
              </a:rPr>
              <a:t>Furthermore, the Campanas peak is the site for the Giant Magellan Telescope (GMT).</a:t>
            </a:r>
            <a:endParaRPr b="0" lang="en-US" sz="2000" spc="-1" strike="noStrike">
              <a:solidFill>
                <a:srgbClr val="000000"/>
              </a:solidFill>
              <a:latin typeface="Calibri"/>
            </a:endParaRPr>
          </a:p>
        </p:txBody>
      </p:sp>
      <p:pic>
        <p:nvPicPr>
          <p:cNvPr id="204" name="Picture 7" descr=""/>
          <p:cNvPicPr/>
          <p:nvPr/>
        </p:nvPicPr>
        <p:blipFill>
          <a:blip r:embed="rId1"/>
          <a:srcRect l="0" t="25228" r="0" b="0"/>
          <a:stretch/>
        </p:blipFill>
        <p:spPr>
          <a:xfrm>
            <a:off x="5311800" y="0"/>
            <a:ext cx="6878520" cy="6857640"/>
          </a:xfrm>
          <a:prstGeom prst="rect">
            <a:avLst/>
          </a:prstGeom>
          <a:ln>
            <a:noFill/>
          </a:ln>
        </p:spPr>
      </p:pic>
      <p:sp>
        <p:nvSpPr>
          <p:cNvPr id="205" name="CustomShape 3"/>
          <p:cNvSpPr/>
          <p:nvPr/>
        </p:nvSpPr>
        <p:spPr>
          <a:xfrm>
            <a:off x="10214640" y="6492960"/>
            <a:ext cx="14702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800" spc="-1" strike="noStrike">
                <a:solidFill>
                  <a:srgbClr val="e7e6e6"/>
                </a:solidFill>
                <a:latin typeface="Calibri"/>
              </a:rPr>
              <a:t>Pic Y. Beletsky</a:t>
            </a:r>
            <a:endParaRPr b="0" lang="en-US" sz="1800" spc="-1" strike="noStrike">
              <a:latin typeface="Arial"/>
            </a:endParaRPr>
          </a:p>
        </p:txBody>
      </p:sp>
      <p:pic>
        <p:nvPicPr>
          <p:cNvPr id="206" name="Picture 10" descr=""/>
          <p:cNvPicPr/>
          <p:nvPr/>
        </p:nvPicPr>
        <p:blipFill>
          <a:blip r:embed="rId2"/>
          <a:stretch/>
        </p:blipFill>
        <p:spPr>
          <a:xfrm>
            <a:off x="321840" y="5410080"/>
            <a:ext cx="4759200" cy="1447560"/>
          </a:xfrm>
          <a:prstGeom prst="rect">
            <a:avLst/>
          </a:prstGeom>
          <a:ln>
            <a:noFill/>
          </a:ln>
        </p:spPr>
      </p:pic>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7"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08" name="CustomShape 2"/>
          <p:cNvSpPr/>
          <p:nvPr/>
        </p:nvSpPr>
        <p:spPr>
          <a:xfrm>
            <a:off x="643320" y="2372760"/>
            <a:ext cx="3254760" cy="18000"/>
          </a:xfrm>
          <a:custGeom>
            <a:avLst/>
            <a:gdLst/>
            <a:ahLst/>
            <a:rect l="l" t="t" r="r" b="b"/>
            <a:pathLst>
              <a:path w="3255095" h="18288">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60">
            <a:solidFill>
              <a:schemeClr val="accent2"/>
            </a:solidFill>
            <a:round/>
          </a:ln>
        </p:spPr>
        <p:style>
          <a:lnRef idx="2">
            <a:schemeClr val="accent1">
              <a:shade val="50000"/>
            </a:schemeClr>
          </a:lnRef>
          <a:fillRef idx="1">
            <a:schemeClr val="accent1"/>
          </a:fillRef>
          <a:effectRef idx="0">
            <a:schemeClr val="accent1"/>
          </a:effectRef>
          <a:fontRef idx="minor"/>
        </p:style>
      </p:sp>
      <p:sp>
        <p:nvSpPr>
          <p:cNvPr id="209" name="CustomShape 3"/>
          <p:cNvSpPr/>
          <p:nvPr/>
        </p:nvSpPr>
        <p:spPr>
          <a:xfrm>
            <a:off x="631080" y="2660760"/>
            <a:ext cx="4818600" cy="3547440"/>
          </a:xfrm>
          <a:prstGeom prst="rect">
            <a:avLst/>
          </a:prstGeom>
          <a:noFill/>
          <a:ln>
            <a:noFill/>
          </a:ln>
        </p:spPr>
        <p:style>
          <a:lnRef idx="0"/>
          <a:fillRef idx="0"/>
          <a:effectRef idx="0"/>
          <a:fontRef idx="minor"/>
        </p:style>
        <p:txBody>
          <a:bodyPr>
            <a:normAutofit/>
          </a:bodyPr>
          <a:p>
            <a:pPr>
              <a:lnSpc>
                <a:spcPct val="90000"/>
              </a:lnSpc>
              <a:spcAft>
                <a:spcPts val="601"/>
              </a:spcAft>
            </a:pPr>
            <a:r>
              <a:rPr b="0" lang="en-US" sz="2200" spc="-1" strike="noStrike">
                <a:solidFill>
                  <a:srgbClr val="000000"/>
                </a:solidFill>
                <a:latin typeface="Calibri"/>
              </a:rPr>
              <a:t>Sanduleak’s star Jet</a:t>
            </a:r>
            <a:endParaRPr b="0" lang="en-US" sz="2200" spc="-1" strike="noStrike">
              <a:latin typeface="Arial"/>
            </a:endParaRPr>
          </a:p>
          <a:p>
            <a:pPr>
              <a:lnSpc>
                <a:spcPct val="90000"/>
              </a:lnSpc>
              <a:spcAft>
                <a:spcPts val="601"/>
              </a:spcAft>
            </a:pPr>
            <a:r>
              <a:rPr b="0" lang="en-US" sz="2200" spc="-1" strike="noStrike">
                <a:solidFill>
                  <a:srgbClr val="000000"/>
                </a:solidFill>
                <a:latin typeface="Calibri"/>
              </a:rPr>
              <a:t>Discovery Image</a:t>
            </a:r>
            <a:endParaRPr b="0" lang="en-US" sz="2200" spc="-1" strike="noStrike">
              <a:latin typeface="Arial"/>
            </a:endParaRPr>
          </a:p>
        </p:txBody>
      </p:sp>
      <p:pic>
        <p:nvPicPr>
          <p:cNvPr id="210" name="Picture 1" descr=""/>
          <p:cNvPicPr/>
          <p:nvPr/>
        </p:nvPicPr>
        <p:blipFill>
          <a:blip r:embed="rId1"/>
          <a:stretch/>
        </p:blipFill>
        <p:spPr>
          <a:xfrm>
            <a:off x="6099120" y="1272600"/>
            <a:ext cx="5458680" cy="4312080"/>
          </a:xfrm>
          <a:prstGeom prst="rect">
            <a:avLst/>
          </a:prstGeom>
          <a:ln>
            <a:noFill/>
          </a:ln>
        </p:spPr>
      </p:pic>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1"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12" name="CustomShape 2"/>
          <p:cNvSpPr/>
          <p:nvPr/>
        </p:nvSpPr>
        <p:spPr>
          <a:xfrm>
            <a:off x="643320" y="2372760"/>
            <a:ext cx="3254760" cy="18000"/>
          </a:xfrm>
          <a:custGeom>
            <a:avLst/>
            <a:gdLst/>
            <a:ahLst/>
            <a:rect l="l" t="t" r="r" b="b"/>
            <a:pathLst>
              <a:path w="3255095" h="18288">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60">
            <a:solidFill>
              <a:schemeClr val="accent2"/>
            </a:solidFill>
            <a:round/>
          </a:ln>
        </p:spPr>
        <p:style>
          <a:lnRef idx="2">
            <a:schemeClr val="accent1">
              <a:shade val="50000"/>
            </a:schemeClr>
          </a:lnRef>
          <a:fillRef idx="1">
            <a:schemeClr val="accent1"/>
          </a:fillRef>
          <a:effectRef idx="0">
            <a:schemeClr val="accent1"/>
          </a:effectRef>
          <a:fontRef idx="minor"/>
        </p:style>
      </p:sp>
      <p:sp>
        <p:nvSpPr>
          <p:cNvPr id="213" name="CustomShape 3"/>
          <p:cNvSpPr/>
          <p:nvPr/>
        </p:nvSpPr>
        <p:spPr>
          <a:xfrm>
            <a:off x="631080" y="2660760"/>
            <a:ext cx="4818600" cy="3547440"/>
          </a:xfrm>
          <a:prstGeom prst="rect">
            <a:avLst/>
          </a:prstGeom>
          <a:noFill/>
          <a:ln>
            <a:noFill/>
          </a:ln>
        </p:spPr>
        <p:style>
          <a:lnRef idx="0"/>
          <a:fillRef idx="0"/>
          <a:effectRef idx="0"/>
          <a:fontRef idx="minor"/>
        </p:style>
        <p:txBody>
          <a:bodyPr>
            <a:normAutofit/>
          </a:bodyPr>
          <a:p>
            <a:pPr>
              <a:lnSpc>
                <a:spcPct val="90000"/>
              </a:lnSpc>
              <a:spcAft>
                <a:spcPts val="601"/>
              </a:spcAft>
            </a:pPr>
            <a:r>
              <a:rPr b="0" lang="en-US" sz="2200" spc="-1" strike="noStrike">
                <a:solidFill>
                  <a:srgbClr val="000000"/>
                </a:solidFill>
                <a:latin typeface="Calibri"/>
              </a:rPr>
              <a:t>Sanduleak’s star Jet</a:t>
            </a:r>
            <a:endParaRPr b="0" lang="en-US" sz="2200" spc="-1" strike="noStrike">
              <a:latin typeface="Arial"/>
            </a:endParaRPr>
          </a:p>
          <a:p>
            <a:pPr>
              <a:lnSpc>
                <a:spcPct val="90000"/>
              </a:lnSpc>
              <a:spcAft>
                <a:spcPts val="601"/>
              </a:spcAft>
            </a:pPr>
            <a:r>
              <a:rPr b="0" lang="en-US" sz="2200" spc="-1" strike="noStrike">
                <a:solidFill>
                  <a:srgbClr val="000000"/>
                </a:solidFill>
                <a:latin typeface="Calibri"/>
              </a:rPr>
              <a:t>Discovery Image</a:t>
            </a:r>
            <a:endParaRPr b="0" lang="en-US" sz="2200" spc="-1" strike="noStrike">
              <a:latin typeface="Arial"/>
            </a:endParaRPr>
          </a:p>
        </p:txBody>
      </p:sp>
      <p:pic>
        <p:nvPicPr>
          <p:cNvPr id="214" name="Picture 1" descr=""/>
          <p:cNvPicPr/>
          <p:nvPr/>
        </p:nvPicPr>
        <p:blipFill>
          <a:blip r:embed="rId1"/>
          <a:stretch/>
        </p:blipFill>
        <p:spPr>
          <a:xfrm>
            <a:off x="6099120" y="1272600"/>
            <a:ext cx="5458680" cy="431208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5" name="Picture 1" descr=""/>
          <p:cNvPicPr/>
          <p:nvPr/>
        </p:nvPicPr>
        <p:blipFill>
          <a:blip r:embed="rId1"/>
          <a:stretch/>
        </p:blipFill>
        <p:spPr>
          <a:xfrm>
            <a:off x="1648080" y="100440"/>
            <a:ext cx="8116560" cy="6312960"/>
          </a:xfrm>
          <a:prstGeom prst="rect">
            <a:avLst/>
          </a:prstGeom>
          <a:ln>
            <a:noFill/>
          </a:ln>
        </p:spPr>
      </p:pic>
      <p:sp>
        <p:nvSpPr>
          <p:cNvPr id="216" name="CustomShape 1"/>
          <p:cNvSpPr/>
          <p:nvPr/>
        </p:nvSpPr>
        <p:spPr>
          <a:xfrm>
            <a:off x="2800800" y="-66960"/>
            <a:ext cx="6580800" cy="1052280"/>
          </a:xfrm>
          <a:prstGeom prst="rect">
            <a:avLst/>
          </a:prstGeom>
          <a:noFill/>
          <a:ln>
            <a:noFill/>
          </a:ln>
        </p:spPr>
        <p:style>
          <a:lnRef idx="0"/>
          <a:fillRef idx="0"/>
          <a:effectRef idx="0"/>
          <a:fontRef idx="minor"/>
        </p:style>
        <p:txBody>
          <a:bodyPr lIns="0" rIns="0" tIns="0" bIns="0" anchor="ctr">
            <a:noAutofit/>
          </a:bodyPr>
          <a:p>
            <a:pPr>
              <a:lnSpc>
                <a:spcPct val="100000"/>
              </a:lnSpc>
            </a:pPr>
            <a:endParaRPr b="0" lang="en-US" sz="1800" spc="-1" strike="noStrike">
              <a:latin typeface="Arial"/>
            </a:endParaRPr>
          </a:p>
          <a:p>
            <a:pPr algn="ctr">
              <a:lnSpc>
                <a:spcPct val="100000"/>
              </a:lnSpc>
            </a:pPr>
            <a:r>
              <a:rPr b="1" lang="en-US" sz="3000" spc="-1" strike="noStrike">
                <a:solidFill>
                  <a:srgbClr val="c55a11"/>
                </a:solidFill>
                <a:latin typeface="Arial"/>
                <a:ea typeface="ＭＳ Ｐゴシック"/>
              </a:rPr>
              <a:t>Magellan-Clay + MagIC </a:t>
            </a:r>
            <a:endParaRPr b="0" lang="en-US" sz="3000" spc="-1" strike="noStrike">
              <a:latin typeface="Arial"/>
            </a:endParaRPr>
          </a:p>
          <a:p>
            <a:pPr algn="ctr">
              <a:lnSpc>
                <a:spcPct val="100000"/>
              </a:lnSpc>
            </a:pPr>
            <a:r>
              <a:rPr b="0" i="1" lang="en-US" sz="3000" spc="-1" strike="noStrike">
                <a:solidFill>
                  <a:srgbClr val="c55a11"/>
                </a:solidFill>
                <a:latin typeface="Arial"/>
                <a:ea typeface="ＭＳ Ｐゴシック"/>
              </a:rPr>
              <a:t>Continuum-subtracted H</a:t>
            </a:r>
            <a:r>
              <a:rPr b="0" lang="en-US" sz="3000" spc="-1" strike="noStrike">
                <a:solidFill>
                  <a:srgbClr val="c55a11"/>
                </a:solidFill>
                <a:latin typeface="Times New Roman Italic"/>
                <a:ea typeface="ＭＳ Ｐゴシック"/>
              </a:rPr>
              <a:t>α</a:t>
            </a:r>
            <a:r>
              <a:rPr b="0" i="1" lang="en-US" sz="3000" spc="-1" strike="noStrike">
                <a:solidFill>
                  <a:srgbClr val="c55a11"/>
                </a:solidFill>
                <a:latin typeface="Arial"/>
                <a:ea typeface="ＭＳ Ｐゴシック"/>
              </a:rPr>
              <a:t>+[NII] image </a:t>
            </a:r>
            <a:endParaRPr b="0" lang="en-US" sz="3000" spc="-1" strike="noStrike">
              <a:latin typeface="Arial"/>
            </a:endParaRPr>
          </a:p>
        </p:txBody>
      </p:sp>
      <p:sp>
        <p:nvSpPr>
          <p:cNvPr id="217" name="CustomShape 2"/>
          <p:cNvSpPr/>
          <p:nvPr/>
        </p:nvSpPr>
        <p:spPr>
          <a:xfrm>
            <a:off x="7435440" y="5621400"/>
            <a:ext cx="2753280" cy="792000"/>
          </a:xfrm>
          <a:prstGeom prst="rect">
            <a:avLst/>
          </a:prstGeom>
          <a:noFill/>
          <a:ln>
            <a:noFill/>
          </a:ln>
        </p:spPr>
        <p:style>
          <a:lnRef idx="0"/>
          <a:fillRef idx="0"/>
          <a:effectRef idx="0"/>
          <a:fontRef idx="minor"/>
        </p:style>
        <p:txBody>
          <a:bodyPr lIns="0" rIns="0" tIns="0" bIns="0" anchor="ctr">
            <a:noAutofit/>
          </a:bodyPr>
          <a:p>
            <a:pPr>
              <a:lnSpc>
                <a:spcPct val="100000"/>
              </a:lnSpc>
            </a:pPr>
            <a:endParaRPr b="0" lang="en-US" sz="1800" spc="-1" strike="noStrike">
              <a:latin typeface="Arial"/>
            </a:endParaRPr>
          </a:p>
          <a:p>
            <a:pPr>
              <a:lnSpc>
                <a:spcPct val="100000"/>
              </a:lnSpc>
            </a:pPr>
            <a:r>
              <a:rPr b="0" i="1" lang="en-US" sz="1000" spc="-1" strike="noStrike">
                <a:solidFill>
                  <a:srgbClr val="000000"/>
                </a:solidFill>
                <a:latin typeface="Arial"/>
                <a:ea typeface="ＭＳ Ｐゴシック"/>
              </a:rPr>
              <a:t>FoV: 1.4</a:t>
            </a:r>
            <a:r>
              <a:rPr b="0" i="1" lang="en-US" sz="1000" spc="-1" strike="noStrike">
                <a:solidFill>
                  <a:srgbClr val="000000"/>
                </a:solidFill>
                <a:latin typeface="Arial"/>
                <a:ea typeface="ＭＳ Ｐゴシック"/>
              </a:rPr>
              <a:t>’</a:t>
            </a:r>
            <a:r>
              <a:rPr b="0" i="1" lang="en-US" sz="1000" spc="-1" strike="noStrike">
                <a:solidFill>
                  <a:srgbClr val="000000"/>
                </a:solidFill>
                <a:latin typeface="Arial"/>
                <a:ea typeface="ＭＳ Ｐゴシック"/>
              </a:rPr>
              <a:t> x 1.4</a:t>
            </a:r>
            <a:r>
              <a:rPr b="0" i="1" lang="en-US" sz="1000" spc="-1" strike="noStrike">
                <a:solidFill>
                  <a:srgbClr val="000000"/>
                </a:solidFill>
                <a:latin typeface="Arial"/>
                <a:ea typeface="ＭＳ Ｐゴシック"/>
              </a:rPr>
              <a:t>’</a:t>
            </a:r>
            <a:r>
              <a:rPr b="0" i="1" lang="en-US" sz="1000" spc="-1" strike="noStrike">
                <a:solidFill>
                  <a:srgbClr val="000000"/>
                </a:solidFill>
                <a:latin typeface="Arial"/>
                <a:ea typeface="ＭＳ Ｐゴシック"/>
              </a:rPr>
              <a:t> </a:t>
            </a:r>
            <a:endParaRPr b="0" lang="en-US" sz="1000" spc="-1" strike="noStrike">
              <a:latin typeface="Arial"/>
            </a:endParaRPr>
          </a:p>
          <a:p>
            <a:pPr>
              <a:lnSpc>
                <a:spcPct val="100000"/>
              </a:lnSpc>
            </a:pPr>
            <a:r>
              <a:rPr b="0" i="1" lang="en-US" sz="1000" spc="-1" strike="noStrike">
                <a:solidFill>
                  <a:srgbClr val="000000"/>
                </a:solidFill>
                <a:latin typeface="Arial"/>
                <a:ea typeface="ＭＳ Ｐゴシック"/>
              </a:rPr>
              <a:t>Pixel scale: 0.07arc/pix </a:t>
            </a:r>
            <a:endParaRPr b="0" lang="en-US" sz="1000" spc="-1" strike="noStrike">
              <a:latin typeface="Arial"/>
            </a:endParaRPr>
          </a:p>
          <a:p>
            <a:pPr>
              <a:lnSpc>
                <a:spcPct val="100000"/>
              </a:lnSpc>
            </a:pPr>
            <a:r>
              <a:rPr b="0" i="1" lang="en-US" sz="1000" spc="-1" strike="noStrike">
                <a:solidFill>
                  <a:srgbClr val="000000"/>
                </a:solidFill>
                <a:latin typeface="Arial"/>
                <a:ea typeface="ＭＳ Ｐゴシック"/>
              </a:rPr>
              <a:t>Exp. time: 3x900 sec  (900 sec off-band )</a:t>
            </a:r>
            <a:endParaRPr b="0" lang="en-US" sz="1000" spc="-1" strike="noStrike">
              <a:latin typeface="Arial"/>
            </a:endParaRPr>
          </a:p>
        </p:txBody>
      </p:sp>
      <p:sp>
        <p:nvSpPr>
          <p:cNvPr id="218" name="CustomShape 3"/>
          <p:cNvSpPr/>
          <p:nvPr/>
        </p:nvSpPr>
        <p:spPr>
          <a:xfrm>
            <a:off x="2629080" y="6316920"/>
            <a:ext cx="4257360" cy="224280"/>
          </a:xfrm>
          <a:prstGeom prst="rect">
            <a:avLst/>
          </a:prstGeom>
          <a:noFill/>
          <a:ln>
            <a:noFill/>
          </a:ln>
        </p:spPr>
        <p:style>
          <a:lnRef idx="0"/>
          <a:fillRef idx="0"/>
          <a:effectRef idx="0"/>
          <a:fontRef idx="minor"/>
        </p:style>
        <p:txBody>
          <a:bodyPr wrap="none" lIns="35640" rIns="35640" tIns="35640" bIns="35640" anchor="ctr">
            <a:spAutoFit/>
          </a:bodyPr>
          <a:p>
            <a:pPr>
              <a:lnSpc>
                <a:spcPct val="100000"/>
              </a:lnSpc>
            </a:pPr>
            <a:r>
              <a:rPr b="0" lang="en-US" sz="1000" spc="-1" strike="noStrike">
                <a:solidFill>
                  <a:srgbClr val="000000"/>
                </a:solidFill>
                <a:latin typeface="Arial"/>
                <a:ea typeface="ＭＳ Ｐゴシック"/>
              </a:rPr>
              <a:t>Angeloni, R., Di Mille, F., Bland-Hawthorn, J., Osip, D. J. 2011, ApJ 743, L8</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2113</TotalTime>
  <Application>LibreOffice/6.1.5.2$Linux_X86_64 LibreOffice_project/10$Build-2</Application>
  <Words>1379</Words>
  <Paragraphs>106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2023-06-18T17:48:04Z</dcterms:created>
  <dc:creator>Francesco Di Mille</dc:creator>
  <dc:description/>
  <dc:language>en-US</dc:language>
  <cp:lastModifiedBy/>
  <dcterms:modified xsi:type="dcterms:W3CDTF">2023-11-27T09:53:55Z</dcterms:modified>
  <cp:revision>34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7</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19</vt:i4>
  </property>
</Properties>
</file>